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7"/>
  </p:notesMasterIdLst>
  <p:handoutMasterIdLst>
    <p:handoutMasterId r:id="rId38"/>
  </p:handoutMasterIdLst>
  <p:sldIdLst>
    <p:sldId id="257" r:id="rId5"/>
    <p:sldId id="268" r:id="rId6"/>
    <p:sldId id="269" r:id="rId7"/>
    <p:sldId id="270" r:id="rId8"/>
    <p:sldId id="271" r:id="rId9"/>
    <p:sldId id="277" r:id="rId10"/>
    <p:sldId id="272" r:id="rId11"/>
    <p:sldId id="278" r:id="rId12"/>
    <p:sldId id="279" r:id="rId13"/>
    <p:sldId id="289" r:id="rId14"/>
    <p:sldId id="290" r:id="rId15"/>
    <p:sldId id="280" r:id="rId16"/>
    <p:sldId id="281" r:id="rId17"/>
    <p:sldId id="291" r:id="rId18"/>
    <p:sldId id="292" r:id="rId19"/>
    <p:sldId id="282" r:id="rId20"/>
    <p:sldId id="266" r:id="rId21"/>
    <p:sldId id="293" r:id="rId22"/>
    <p:sldId id="294" r:id="rId23"/>
    <p:sldId id="273" r:id="rId24"/>
    <p:sldId id="283" r:id="rId25"/>
    <p:sldId id="284" r:id="rId26"/>
    <p:sldId id="285" r:id="rId27"/>
    <p:sldId id="286" r:id="rId28"/>
    <p:sldId id="288" r:id="rId29"/>
    <p:sldId id="287" r:id="rId30"/>
    <p:sldId id="295" r:id="rId31"/>
    <p:sldId id="296" r:id="rId32"/>
    <p:sldId id="297" r:id="rId33"/>
    <p:sldId id="298" r:id="rId34"/>
    <p:sldId id="299" r:id="rId35"/>
    <p:sldId id="275"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5238" autoAdjust="0"/>
  </p:normalViewPr>
  <p:slideViewPr>
    <p:cSldViewPr snapToGrid="0" showGuides="1">
      <p:cViewPr varScale="1">
        <p:scale>
          <a:sx n="78" d="100"/>
          <a:sy n="78" d="100"/>
        </p:scale>
        <p:origin x="115" y="250"/>
      </p:cViewPr>
      <p:guideLst>
        <p:guide orient="horz" pos="2160"/>
        <p:guide pos="384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466"/>
    </p:cViewPr>
  </p:sorter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ECE4AB0-A141-48A3-8F94-05C5738136D2}" type="datetime1">
              <a:rPr lang="es-ES" smtClean="0"/>
              <a:t>15/11/2019</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8A1656-FDB1-442A-B22F-67D2FDA9ED13}" type="slidenum">
              <a:rPr lang="es-ES" smtClean="0"/>
              <a:t>‹Nº›</a:t>
            </a:fld>
            <a:endParaRPr lang="es-ES" dirty="0"/>
          </a:p>
        </p:txBody>
      </p:sp>
    </p:spTree>
    <p:extLst>
      <p:ext uri="{BB962C8B-B14F-4D97-AF65-F5344CB8AC3E}">
        <p14:creationId xmlns:p14="http://schemas.microsoft.com/office/powerpoint/2010/main" val="330478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D44D5-968C-47AE-923A-8F06B728004A}" type="datetime1">
              <a:rPr lang="es-ES" smtClean="0"/>
              <a:pPr/>
              <a:t>15/11/2019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s-ES" noProof="0" smtClean="0"/>
              <a:t>‹Nº›</a:t>
            </a:fld>
            <a:endParaRPr lang="es-E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a:t>
            </a:fld>
            <a:endParaRPr lang="es-ES" dirty="0"/>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20</a:t>
            </a:fld>
            <a:endParaRPr lang="es-ES" dirty="0"/>
          </a:p>
        </p:txBody>
      </p:sp>
    </p:spTree>
    <p:extLst>
      <p:ext uri="{BB962C8B-B14F-4D97-AF65-F5344CB8AC3E}">
        <p14:creationId xmlns:p14="http://schemas.microsoft.com/office/powerpoint/2010/main" val="698221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32</a:t>
            </a:fld>
            <a:endParaRPr lang="es-ES" dirty="0"/>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2</a:t>
            </a:fld>
            <a:endParaRPr lang="es-ES" dirty="0"/>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3</a:t>
            </a:fld>
            <a:endParaRPr lang="es-ES" dirty="0"/>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4</a:t>
            </a:fld>
            <a:endParaRPr lang="es-ES" dirty="0"/>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5</a:t>
            </a:fld>
            <a:endParaRPr lang="es-ES" dirty="0"/>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7</a:t>
            </a:fld>
            <a:endParaRPr lang="es-ES"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Datos de entrada</a:t>
            </a:r>
            <a:endParaRPr lang="es-AR" dirty="0"/>
          </a:p>
        </p:txBody>
      </p:sp>
      <p:sp>
        <p:nvSpPr>
          <p:cNvPr id="4" name="Marcador de número de diapositiva 3"/>
          <p:cNvSpPr>
            <a:spLocks noGrp="1"/>
          </p:cNvSpPr>
          <p:nvPr>
            <p:ph type="sldNum" sz="quarter" idx="5"/>
          </p:nvPr>
        </p:nvSpPr>
        <p:spPr/>
        <p:txBody>
          <a:bodyPr/>
          <a:lstStyle/>
          <a:p>
            <a:pPr rtl="0"/>
            <a:fld id="{6336304E-FDE3-4B4F-A3B7-EBE87F3FA5E2}" type="slidenum">
              <a:rPr lang="es-ES" noProof="0" smtClean="0"/>
              <a:t>12</a:t>
            </a:fld>
            <a:endParaRPr lang="es-ES" noProof="0" dirty="0"/>
          </a:p>
        </p:txBody>
      </p:sp>
    </p:spTree>
    <p:extLst>
      <p:ext uri="{BB962C8B-B14F-4D97-AF65-F5344CB8AC3E}">
        <p14:creationId xmlns:p14="http://schemas.microsoft.com/office/powerpoint/2010/main" val="741533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rtl="0"/>
            <a:fld id="{6336304E-FDE3-4B4F-A3B7-EBE87F3FA5E2}" type="slidenum">
              <a:rPr lang="es-ES" noProof="0" smtClean="0"/>
              <a:t>13</a:t>
            </a:fld>
            <a:endParaRPr lang="es-ES" noProof="0" dirty="0"/>
          </a:p>
        </p:txBody>
      </p:sp>
    </p:spTree>
    <p:extLst>
      <p:ext uri="{BB962C8B-B14F-4D97-AF65-F5344CB8AC3E}">
        <p14:creationId xmlns:p14="http://schemas.microsoft.com/office/powerpoint/2010/main" val="167437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17</a:t>
            </a:fld>
            <a:endParaRPr lang="es-ES" dirty="0"/>
          </a:p>
        </p:txBody>
      </p:sp>
    </p:spTree>
    <p:extLst>
      <p:ext uri="{BB962C8B-B14F-4D97-AF65-F5344CB8AC3E}">
        <p14:creationId xmlns:p14="http://schemas.microsoft.com/office/powerpoint/2010/main" val="3140794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_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adecimiento 01">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texto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es-ES" noProof="0" dirty="0"/>
              <a:t>Dirección URL del sitio web aquí</a:t>
            </a:r>
          </a:p>
        </p:txBody>
      </p:sp>
      <p:pic>
        <p:nvPicPr>
          <p:cNvPr id="17" name="Gráfico 16" descr="Sobr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áfico 17" descr="Red">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ítulo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ector recto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áfico 18" descr="Sobr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áfico 19" descr="Red">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ítulo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22" name="Marcador de texto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es-ES" noProof="0" dirty="0"/>
              <a:t>Dirección URL del sitio web aquí</a:t>
            </a:r>
          </a:p>
        </p:txBody>
      </p:sp>
      <p:sp>
        <p:nvSpPr>
          <p:cNvPr id="18" name="Título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Elips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grpSp>
        <p:nvGrpSpPr>
          <p:cNvPr id="4" name="Grupo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Elips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18" name="Grupo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a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grpSp>
      <p:sp>
        <p:nvSpPr>
          <p:cNvPr id="21" name="Marcador de texto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a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 name="Forma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 name="Forma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7" name="Marcador de posición de contenido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2" name="Imagen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ítulo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a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contenido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7" name="Marcador de posición de contenido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ítulo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a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4" name="Forma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texto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posición de contenido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8" name="Marcador de posición de texto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posición de contenido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21" name="Imagen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ítulo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2" name="Marcador de posición de imagen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9" name="Título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20" name="Marcador de texto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pic>
        <p:nvPicPr>
          <p:cNvPr id="8" name="Imagen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a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Título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17" name="Marcador de posición de texto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8" name="Marcador de posición de contenido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texto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Aquí se incluye texto ficticio</a:t>
            </a:r>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sp>
        <p:nvSpPr>
          <p:cNvPr id="15" name="Marcador de posición de imagen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upo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orma libre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2" name="Forma libre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3" name="Marcador de posición de imagen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es-ES" noProof="0"/>
              <a:t>Haga clic en el icono para agregar una imagen</a:t>
            </a:r>
            <a:endParaRPr lang="es-ES" noProof="0" dirty="0"/>
          </a:p>
        </p:txBody>
      </p:sp>
      <p:sp>
        <p:nvSpPr>
          <p:cNvPr id="14" name="Título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Rectángulo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8" name="Marcador de posición de imagen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03">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Marcador de posición de imagen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
        <p:nvSpPr>
          <p:cNvPr id="9" name="Rectángulo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6" name="Marcador de posición de imagen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17" name="Marcador de contenido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1" name="Marcador de contenido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12" name="Marcador de posición de imagen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comparació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Rectángulo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accent2"/>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01 va aquí</a:t>
            </a:r>
          </a:p>
        </p:txBody>
      </p:sp>
      <p:sp>
        <p:nvSpPr>
          <p:cNvPr id="23" name="Marcador de posición de contenido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5" name="Marcador de contenido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02 va aquí</a:t>
            </a:r>
          </a:p>
        </p:txBody>
      </p:sp>
      <p:sp>
        <p:nvSpPr>
          <p:cNvPr id="21" name="Elips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
        <p:nvSpPr>
          <p:cNvPr id="28" name="Elips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Marcador de posición de imagen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a libre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4" name="Forma libre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el equipo">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a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 name="Forma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8" name="Forma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23" name="Elips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Elips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Elips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Forma libre: Forma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Forma libre: Forma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Forma libre: Forma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Forma libre: Forma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3" name="Marcador de posición de imagen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1" name="Marcador de posición de imagen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2" name="Marcador de posición de imagen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3" name="Marcador de posición de imagen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27" name="Marcador de contenido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8" name="Marcador de contenido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29" name="Marcador de contenido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0" name="Marcador de contenido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1" name="Marcador de contenido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2" name="Marcador de contenido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3" name="Marcador de contenido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4" name="Marcador de contenido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14758FF-3187-4609-B511-E3487A9781F9}" type="datetime1">
              <a:rPr lang="es-ES" noProof="0" smtClean="0"/>
              <a:t>15/11/2019</a:t>
            </a:fld>
            <a:endParaRPr lang="es-ES" noProof="0" dirty="0"/>
          </a:p>
        </p:txBody>
      </p:sp>
      <p:sp>
        <p:nvSpPr>
          <p:cNvPr id="5" name="Marcador de pie de página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s-ES" noProof="0" smtClean="0"/>
              <a:t>‹Nº›</a:t>
            </a:fld>
            <a:endParaRPr lang="es-E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21.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9.jp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8.jpg"/><Relationship Id="rId9" Type="http://schemas.openxmlformats.org/officeDocument/2006/relationships/image" Target="../media/image42.pn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notesSlide" Target="../notesSlides/notesSlide8.xml"/><Relationship Id="rId16"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40.jp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45.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5.png"/><Relationship Id="rId7" Type="http://schemas.openxmlformats.org/officeDocument/2006/relationships/image" Target="../media/image27.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63.png"/><Relationship Id="rId9" Type="http://schemas.openxmlformats.org/officeDocument/2006/relationships/image" Target="../media/image25.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66.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1.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72.jp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3.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 Id="rId5" Type="http://schemas.openxmlformats.org/officeDocument/2006/relationships/image" Target="../media/image81.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5.xml"/><Relationship Id="rId1" Type="http://schemas.openxmlformats.org/officeDocument/2006/relationships/video" Target="https://www.youtube.com/embed/BJafhf027yo?feature=oembed" TargetMode="External"/><Relationship Id="rId4" Type="http://schemas.openxmlformats.org/officeDocument/2006/relationships/image" Target="../media/image88.jpe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3.png"/><Relationship Id="rId7" Type="http://schemas.microsoft.com/office/2007/relationships/hdphoto" Target="../media/hdphoto4.wdp"/><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www.contoso.com/"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87.jp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svg"/><Relationship Id="rId10" Type="http://schemas.microsoft.com/office/2007/relationships/hdphoto" Target="../media/hdphoto3.wdp"/><Relationship Id="rId4" Type="http://schemas.openxmlformats.org/officeDocument/2006/relationships/image" Target="../media/image1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9.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0.jpg"/><Relationship Id="rId7" Type="http://schemas.openxmlformats.org/officeDocument/2006/relationships/image" Target="../media/image31.jp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8EF7BD-FE81-4B20-8DC5-0B3EB736F9F8}"/>
              </a:ext>
            </a:extLst>
          </p:cNvPr>
          <p:cNvSpPr>
            <a:spLocks noGrp="1"/>
          </p:cNvSpPr>
          <p:nvPr>
            <p:ph type="ctrTitle"/>
          </p:nvPr>
        </p:nvSpPr>
        <p:spPr>
          <a:xfrm>
            <a:off x="6343650" y="2173288"/>
            <a:ext cx="5143500" cy="2090808"/>
          </a:xfrm>
        </p:spPr>
        <p:txBody>
          <a:bodyPr rtlCol="0"/>
          <a:lstStyle/>
          <a:p>
            <a:pPr rtl="0"/>
            <a:r>
              <a:rPr lang="es-ES" dirty="0"/>
              <a:t>Trabajo final robótica i</a:t>
            </a:r>
          </a:p>
        </p:txBody>
      </p:sp>
      <p:sp>
        <p:nvSpPr>
          <p:cNvPr id="3" name="Subtítulo 2">
            <a:extLst>
              <a:ext uri="{FF2B5EF4-FFF2-40B4-BE49-F238E27FC236}">
                <a16:creationId xmlns:a16="http://schemas.microsoft.com/office/drawing/2014/main" id="{1AFF0EFE-C50F-44EB-8978-B97795477C9E}"/>
              </a:ext>
            </a:extLst>
          </p:cNvPr>
          <p:cNvSpPr>
            <a:spLocks noGrp="1"/>
          </p:cNvSpPr>
          <p:nvPr>
            <p:ph type="subTitle" idx="1"/>
          </p:nvPr>
        </p:nvSpPr>
        <p:spPr/>
        <p:txBody>
          <a:bodyPr rtlCol="0"/>
          <a:lstStyle/>
          <a:p>
            <a:pPr rtl="0"/>
            <a:r>
              <a:rPr lang="es-ES" dirty="0" err="1">
                <a:latin typeface="+mj-lt"/>
              </a:rPr>
              <a:t>Scara</a:t>
            </a:r>
            <a:r>
              <a:rPr lang="es-ES" dirty="0">
                <a:latin typeface="+mj-lt"/>
              </a:rPr>
              <a:t> boldo: pick and place </a:t>
            </a:r>
            <a:r>
              <a:rPr lang="es-ES" dirty="0" err="1">
                <a:latin typeface="+mj-lt"/>
              </a:rPr>
              <a:t>arm</a:t>
            </a:r>
            <a:endParaRPr lang="es-ES" dirty="0">
              <a:latin typeface="+mj-lt"/>
            </a:endParaRPr>
          </a:p>
        </p:txBody>
      </p:sp>
      <p:pic>
        <p:nvPicPr>
          <p:cNvPr id="17" name="Imagen 16">
            <a:extLst>
              <a:ext uri="{FF2B5EF4-FFF2-40B4-BE49-F238E27FC236}">
                <a16:creationId xmlns:a16="http://schemas.microsoft.com/office/drawing/2014/main" id="{214DF6AD-FFA5-4463-A369-DF55DB97CBE1}"/>
              </a:ext>
            </a:extLst>
          </p:cNvPr>
          <p:cNvPicPr>
            <a:picLocks noChangeAspect="1"/>
          </p:cNvPicPr>
          <p:nvPr/>
        </p:nvPicPr>
        <p:blipFill rotWithShape="1">
          <a:blip r:embed="rId3"/>
          <a:srcRect l="50653" t="62408" r="36517" b="26349"/>
          <a:stretch/>
        </p:blipFill>
        <p:spPr>
          <a:xfrm>
            <a:off x="6175529" y="1221085"/>
            <a:ext cx="2206471" cy="771000"/>
          </a:xfrm>
          <a:prstGeom prst="rect">
            <a:avLst/>
          </a:prstGeom>
        </p:spPr>
      </p:pic>
      <p:pic>
        <p:nvPicPr>
          <p:cNvPr id="32" name="Marcador de posición de imagen 31">
            <a:extLst>
              <a:ext uri="{FF2B5EF4-FFF2-40B4-BE49-F238E27FC236}">
                <a16:creationId xmlns:a16="http://schemas.microsoft.com/office/drawing/2014/main" id="{F5CF58F9-CFE5-43B9-84B4-6789842B3CA2}"/>
              </a:ext>
            </a:extLst>
          </p:cNvPr>
          <p:cNvPicPr>
            <a:picLocks noGrp="1" noChangeAspect="1"/>
          </p:cNvPicPr>
          <p:nvPr>
            <p:ph type="pic" sz="quarter" idx="10"/>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rcRect t="76" b="76"/>
          <a:stretch>
            <a:fillRect/>
          </a:stretch>
        </p:blipFill>
        <p:spPr/>
      </p:pic>
      <p:sp>
        <p:nvSpPr>
          <p:cNvPr id="6" name="Marcador de contenido 2">
            <a:extLst>
              <a:ext uri="{FF2B5EF4-FFF2-40B4-BE49-F238E27FC236}">
                <a16:creationId xmlns:a16="http://schemas.microsoft.com/office/drawing/2014/main" id="{99CF6ECF-723D-4127-B3A9-EF8D42871E29}"/>
              </a:ext>
            </a:extLst>
          </p:cNvPr>
          <p:cNvSpPr txBox="1">
            <a:spLocks/>
          </p:cNvSpPr>
          <p:nvPr/>
        </p:nvSpPr>
        <p:spPr>
          <a:xfrm>
            <a:off x="6175526" y="5290423"/>
            <a:ext cx="5305662" cy="7437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cap="all" baseline="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s-ES" sz="1200" i="1" dirty="0">
                <a:solidFill>
                  <a:schemeClr val="accent5">
                    <a:lumMod val="50000"/>
                  </a:schemeClr>
                </a:solidFill>
                <a:latin typeface="+mj-lt"/>
              </a:rPr>
              <a:t>manzano, </a:t>
            </a:r>
            <a:r>
              <a:rPr lang="es-ES" sz="1200" i="1" dirty="0" err="1">
                <a:solidFill>
                  <a:schemeClr val="accent5">
                    <a:lumMod val="50000"/>
                  </a:schemeClr>
                </a:solidFill>
                <a:latin typeface="+mj-lt"/>
              </a:rPr>
              <a:t>claribel</a:t>
            </a:r>
            <a:r>
              <a:rPr lang="es-ES" sz="1200" i="1" dirty="0">
                <a:solidFill>
                  <a:schemeClr val="accent5">
                    <a:lumMod val="50000"/>
                  </a:schemeClr>
                </a:solidFill>
                <a:latin typeface="+mj-lt"/>
              </a:rPr>
              <a:t> Estefanía  	Legajo: 11362</a:t>
            </a:r>
          </a:p>
          <a:p>
            <a:pPr algn="just">
              <a:lnSpc>
                <a:spcPct val="110000"/>
              </a:lnSpc>
            </a:pPr>
            <a:r>
              <a:rPr lang="es-ES" sz="1200" i="1" dirty="0">
                <a:solidFill>
                  <a:schemeClr val="accent5">
                    <a:lumMod val="50000"/>
                  </a:schemeClr>
                </a:solidFill>
                <a:latin typeface="+mj-lt"/>
              </a:rPr>
              <a:t>Facultad de ingeniería 		universidad nacional de cuyo</a:t>
            </a:r>
            <a:endParaRPr lang="es-AR" sz="1200" i="1" dirty="0">
              <a:solidFill>
                <a:schemeClr val="accent5">
                  <a:lumMod val="50000"/>
                </a:schemeClr>
              </a:solidFill>
              <a:latin typeface="+mj-lt"/>
            </a:endParaRPr>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cinemática directa</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10</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13" name="Imagen 12">
            <a:extLst>
              <a:ext uri="{FF2B5EF4-FFF2-40B4-BE49-F238E27FC236}">
                <a16:creationId xmlns:a16="http://schemas.microsoft.com/office/drawing/2014/main" id="{C7BD34A3-4750-4128-9840-6D3D22D83C4A}"/>
              </a:ext>
            </a:extLst>
          </p:cNvPr>
          <p:cNvPicPr/>
          <p:nvPr/>
        </p:nvPicPr>
        <p:blipFill rotWithShape="1">
          <a:blip r:embed="rId3"/>
          <a:srcRect l="17216" t="40645" r="33114" b="30769"/>
          <a:stretch/>
        </p:blipFill>
        <p:spPr bwMode="auto">
          <a:xfrm>
            <a:off x="533364" y="1701411"/>
            <a:ext cx="10977562" cy="37958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827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cinemática directa</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11</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6" name="Imagen 5">
            <a:extLst>
              <a:ext uri="{FF2B5EF4-FFF2-40B4-BE49-F238E27FC236}">
                <a16:creationId xmlns:a16="http://schemas.microsoft.com/office/drawing/2014/main" id="{B43E46ED-FF81-4C34-8BDD-D4B3DE702A0B}"/>
              </a:ext>
            </a:extLst>
          </p:cNvPr>
          <p:cNvPicPr/>
          <p:nvPr/>
        </p:nvPicPr>
        <p:blipFill rotWithShape="1">
          <a:blip r:embed="rId3">
            <a:extLst>
              <a:ext uri="{28A0092B-C50C-407E-A947-70E740481C1C}">
                <a14:useLocalDpi xmlns:a14="http://schemas.microsoft.com/office/drawing/2010/main" val="0"/>
              </a:ext>
            </a:extLst>
          </a:blip>
          <a:srcRect l="16651" t="26840" r="59219" b="19797"/>
          <a:stretch/>
        </p:blipFill>
        <p:spPr bwMode="auto">
          <a:xfrm>
            <a:off x="871538" y="1335483"/>
            <a:ext cx="4437062" cy="495173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CB6B1E46-D698-4B8B-A8B8-78267213F19E}"/>
              </a:ext>
            </a:extLst>
          </p:cNvPr>
          <p:cNvPicPr/>
          <p:nvPr/>
        </p:nvPicPr>
        <p:blipFill rotWithShape="1">
          <a:blip r:embed="rId4">
            <a:extLst>
              <a:ext uri="{28A0092B-C50C-407E-A947-70E740481C1C}">
                <a14:useLocalDpi xmlns:a14="http://schemas.microsoft.com/office/drawing/2010/main" val="0"/>
              </a:ext>
            </a:extLst>
          </a:blip>
          <a:srcRect l="16651" t="28344" r="58654" b="46572"/>
          <a:stretch/>
        </p:blipFill>
        <p:spPr bwMode="auto">
          <a:xfrm>
            <a:off x="6464300" y="2305906"/>
            <a:ext cx="4437062" cy="2500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3794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E5E63B88-B952-4521-8879-5EA6E4943B47}"/>
              </a:ext>
            </a:extLst>
          </p:cNvPr>
          <p:cNvPicPr>
            <a:picLocks noChangeAspect="1"/>
          </p:cNvPicPr>
          <p:nvPr/>
        </p:nvPicPr>
        <p:blipFill rotWithShape="1">
          <a:blip r:embed="rId3"/>
          <a:srcRect l="20217" t="62464" r="73012" b="24927"/>
          <a:stretch/>
        </p:blipFill>
        <p:spPr>
          <a:xfrm>
            <a:off x="3946789" y="1639957"/>
            <a:ext cx="4137113" cy="4356782"/>
          </a:xfrm>
          <a:prstGeom prst="rect">
            <a:avLst/>
          </a:prstGeom>
        </p:spPr>
      </p:pic>
      <p:pic>
        <p:nvPicPr>
          <p:cNvPr id="16" name="Imagen 15">
            <a:extLst>
              <a:ext uri="{FF2B5EF4-FFF2-40B4-BE49-F238E27FC236}">
                <a16:creationId xmlns:a16="http://schemas.microsoft.com/office/drawing/2014/main" id="{F8057B45-45E8-4BFD-BE51-67AE89D2713C}"/>
              </a:ext>
            </a:extLst>
          </p:cNvPr>
          <p:cNvPicPr>
            <a:picLocks noChangeAspect="1"/>
          </p:cNvPicPr>
          <p:nvPr/>
        </p:nvPicPr>
        <p:blipFill rotWithShape="1">
          <a:blip r:embed="rId3"/>
          <a:srcRect l="20217" t="62464" r="69835" b="24927"/>
          <a:stretch/>
        </p:blipFill>
        <p:spPr>
          <a:xfrm>
            <a:off x="1348557" y="1815203"/>
            <a:ext cx="1212872" cy="864706"/>
          </a:xfrm>
          <a:prstGeom prst="rect">
            <a:avLst/>
          </a:prstGeom>
        </p:spPr>
      </p:pic>
      <p:pic>
        <p:nvPicPr>
          <p:cNvPr id="13" name="Marcador de posición de imagen 12">
            <a:extLst>
              <a:ext uri="{FF2B5EF4-FFF2-40B4-BE49-F238E27FC236}">
                <a16:creationId xmlns:a16="http://schemas.microsoft.com/office/drawing/2014/main" id="{D04C0F06-0502-4F31-925D-91EF4A095D07}"/>
              </a:ext>
            </a:extLst>
          </p:cNvPr>
          <p:cNvPicPr>
            <a:picLocks noGrp="1" noChangeAspect="1"/>
          </p:cNvPicPr>
          <p:nvPr>
            <p:ph type="pic" sz="quarter" idx="19"/>
          </p:nvPr>
        </p:nvPicPr>
        <p:blipFill rotWithShape="1">
          <a:blip r:embed="rId4"/>
          <a:srcRect l="-9011" t="-2086" r="-10701" b="10126"/>
          <a:stretch/>
        </p:blipFill>
        <p:spPr>
          <a:xfrm>
            <a:off x="7974067" y="110837"/>
            <a:ext cx="4217931" cy="3512302"/>
          </a:xfrm>
          <a:solidFill>
            <a:schemeClr val="bg1"/>
          </a:solidFill>
        </p:spPr>
      </p:pic>
      <p:sp>
        <p:nvSpPr>
          <p:cNvPr id="3" name="Título 2">
            <a:extLst>
              <a:ext uri="{FF2B5EF4-FFF2-40B4-BE49-F238E27FC236}">
                <a16:creationId xmlns:a16="http://schemas.microsoft.com/office/drawing/2014/main" id="{ACC001A8-758D-4C16-AA1F-20C61B6E1CC0}"/>
              </a:ext>
            </a:extLst>
          </p:cNvPr>
          <p:cNvSpPr>
            <a:spLocks noGrp="1"/>
          </p:cNvSpPr>
          <p:nvPr>
            <p:ph type="title"/>
          </p:nvPr>
        </p:nvSpPr>
        <p:spPr/>
        <p:txBody>
          <a:bodyPr/>
          <a:lstStyle/>
          <a:p>
            <a:r>
              <a:rPr lang="es-ES" dirty="0"/>
              <a:t>CINEMÁTICA INVERSA</a:t>
            </a:r>
            <a:endParaRPr lang="es-AR" dirty="0"/>
          </a:p>
        </p:txBody>
      </p:sp>
      <p:sp>
        <p:nvSpPr>
          <p:cNvPr id="5" name="Marcador de número de diapositiva 4">
            <a:extLst>
              <a:ext uri="{FF2B5EF4-FFF2-40B4-BE49-F238E27FC236}">
                <a16:creationId xmlns:a16="http://schemas.microsoft.com/office/drawing/2014/main" id="{3DFAAD79-5B80-4898-B8C8-082013C9EECB}"/>
              </a:ext>
            </a:extLst>
          </p:cNvPr>
          <p:cNvSpPr>
            <a:spLocks noGrp="1"/>
          </p:cNvSpPr>
          <p:nvPr>
            <p:ph type="sldNum" sz="quarter" idx="12"/>
          </p:nvPr>
        </p:nvSpPr>
        <p:spPr>
          <a:xfrm>
            <a:off x="3068782" y="6424012"/>
            <a:ext cx="294460" cy="187367"/>
          </a:xfrm>
        </p:spPr>
        <p:txBody>
          <a:bodyPr/>
          <a:lstStyle/>
          <a:p>
            <a:pPr rtl="0"/>
            <a:fld id="{9EC71654-96A5-4280-94F3-931C61A9F92C}" type="slidenum">
              <a:rPr lang="es-ES" noProof="0" smtClean="0"/>
              <a:pPr rtl="0"/>
              <a:t>12</a:t>
            </a:fld>
            <a:endParaRPr lang="es-ES" noProof="0" dirty="0"/>
          </a:p>
        </p:txBody>
      </p:sp>
      <p:pic>
        <p:nvPicPr>
          <p:cNvPr id="15" name="Marcador de contenido 14">
            <a:extLst>
              <a:ext uri="{FF2B5EF4-FFF2-40B4-BE49-F238E27FC236}">
                <a16:creationId xmlns:a16="http://schemas.microsoft.com/office/drawing/2014/main" id="{643F0397-032B-4F87-87D7-6709E02F57B1}"/>
              </a:ext>
            </a:extLst>
          </p:cNvPr>
          <p:cNvPicPr>
            <a:picLocks noGrp="1" noChangeAspect="1"/>
          </p:cNvPicPr>
          <p:nvPr>
            <p:ph idx="14"/>
          </p:nvPr>
        </p:nvPicPr>
        <p:blipFill rotWithShape="1">
          <a:blip r:embed="rId5"/>
          <a:srcRect l="1" r="-14900"/>
          <a:stretch/>
        </p:blipFill>
        <p:spPr>
          <a:xfrm>
            <a:off x="7974068" y="3605354"/>
            <a:ext cx="4217931" cy="3141809"/>
          </a:xfrm>
          <a:solidFill>
            <a:schemeClr val="bg1"/>
          </a:solidFill>
        </p:spPr>
      </p:pic>
      <p:sp>
        <p:nvSpPr>
          <p:cNvPr id="9" name="Marcador de contenido 8">
            <a:extLst>
              <a:ext uri="{FF2B5EF4-FFF2-40B4-BE49-F238E27FC236}">
                <a16:creationId xmlns:a16="http://schemas.microsoft.com/office/drawing/2014/main" id="{AE0D1012-57E5-4A50-8729-E2B6C6BBBB19}"/>
              </a:ext>
            </a:extLst>
          </p:cNvPr>
          <p:cNvSpPr>
            <a:spLocks noGrp="1"/>
          </p:cNvSpPr>
          <p:nvPr>
            <p:ph idx="16"/>
          </p:nvPr>
        </p:nvSpPr>
        <p:spPr>
          <a:xfrm>
            <a:off x="232210" y="1890003"/>
            <a:ext cx="3445566" cy="495389"/>
          </a:xfrm>
        </p:spPr>
        <p:txBody>
          <a:bodyPr/>
          <a:lstStyle/>
          <a:p>
            <a:r>
              <a:rPr lang="es-ES" dirty="0"/>
              <a:t>Método de Desacoplo Cinemático</a:t>
            </a:r>
            <a:endParaRPr lang="es-AR" dirty="0"/>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A9B49E50-9BE4-4AE9-81C8-34C92016676C}"/>
                  </a:ext>
                </a:extLst>
              </p:cNvPr>
              <p:cNvSpPr/>
              <p:nvPr/>
            </p:nvSpPr>
            <p:spPr>
              <a:xfrm>
                <a:off x="219255" y="2495243"/>
                <a:ext cx="13168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s-AR" i="1">
                              <a:latin typeface="Cambria Math" panose="02040503050406030204" pitchFamily="18" charset="0"/>
                            </a:rPr>
                          </m:ctrlPr>
                        </m:accPr>
                        <m:e>
                          <m:r>
                            <a:rPr lang="es-AR" i="1">
                              <a:latin typeface="Cambria Math" panose="02040503050406030204" pitchFamily="18" charset="0"/>
                            </a:rPr>
                            <m:t>𝑞</m:t>
                          </m:r>
                        </m:e>
                      </m:acc>
                      <m:r>
                        <a:rPr lang="es-AR" i="0">
                          <a:latin typeface="Cambria Math" panose="02040503050406030204" pitchFamily="18" charset="0"/>
                        </a:rPr>
                        <m:t>=</m:t>
                      </m:r>
                      <m:r>
                        <a:rPr lang="es-AR" i="1">
                          <a:latin typeface="Cambria Math" panose="02040503050406030204" pitchFamily="18" charset="0"/>
                        </a:rPr>
                        <m:t>𝑓</m:t>
                      </m:r>
                      <m:d>
                        <m:dPr>
                          <m:ctrlPr>
                            <a:rPr lang="es-AR" i="1">
                              <a:latin typeface="Cambria Math" panose="02040503050406030204" pitchFamily="18" charset="0"/>
                            </a:rPr>
                          </m:ctrlPr>
                        </m:dPr>
                        <m:e>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4</m:t>
                                  </m:r>
                                </m:sub>
                              </m:sSub>
                            </m:e>
                          </m:sPre>
                        </m:e>
                      </m:d>
                    </m:oMath>
                  </m:oMathPara>
                </a14:m>
                <a:endParaRPr lang="es-AR" dirty="0"/>
              </a:p>
            </p:txBody>
          </p:sp>
        </mc:Choice>
        <mc:Fallback xmlns="">
          <p:sp>
            <p:nvSpPr>
              <p:cNvPr id="17" name="Rectángulo 16">
                <a:extLst>
                  <a:ext uri="{FF2B5EF4-FFF2-40B4-BE49-F238E27FC236}">
                    <a16:creationId xmlns:a16="http://schemas.microsoft.com/office/drawing/2014/main" id="{A9B49E50-9BE4-4AE9-81C8-34C92016676C}"/>
                  </a:ext>
                </a:extLst>
              </p:cNvPr>
              <p:cNvSpPr>
                <a:spLocks noRot="1" noChangeAspect="1" noMove="1" noResize="1" noEditPoints="1" noAdjustHandles="1" noChangeArrowheads="1" noChangeShapeType="1" noTextEdit="1"/>
              </p:cNvSpPr>
              <p:nvPr/>
            </p:nvSpPr>
            <p:spPr>
              <a:xfrm>
                <a:off x="219255" y="2495243"/>
                <a:ext cx="1316899" cy="369332"/>
              </a:xfrm>
              <a:prstGeom prst="rect">
                <a:avLst/>
              </a:prstGeom>
              <a:blipFill>
                <a:blip r:embed="rId6"/>
                <a:stretch>
                  <a:fillRect b="-1311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6517DFCD-7CB9-4286-ABA9-A273948C5461}"/>
                  </a:ext>
                </a:extLst>
              </p:cNvPr>
              <p:cNvSpPr/>
              <p:nvPr/>
            </p:nvSpPr>
            <p:spPr>
              <a:xfrm>
                <a:off x="1672143" y="2495243"/>
                <a:ext cx="20288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s-AR" i="1">
                              <a:latin typeface="Cambria Math" panose="02040503050406030204" pitchFamily="18" charset="0"/>
                            </a:rPr>
                          </m:ctrlPr>
                        </m:dPr>
                        <m:e>
                          <m:acc>
                            <m:accPr>
                              <m:chr m:val="̅"/>
                              <m:ctrlPr>
                                <a:rPr lang="es-AR" i="1">
                                  <a:latin typeface="Cambria Math" panose="02040503050406030204" pitchFamily="18" charset="0"/>
                                </a:rPr>
                              </m:ctrlPr>
                            </m:accPr>
                            <m:e>
                              <m:r>
                                <a:rPr lang="es-AR" i="1">
                                  <a:latin typeface="Cambria Math" panose="02040503050406030204" pitchFamily="18" charset="0"/>
                                </a:rPr>
                                <m:t>𝑞</m:t>
                              </m:r>
                            </m:e>
                          </m:acc>
                          <m:r>
                            <a:rPr lang="es-AR" i="0">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𝑞</m:t>
                              </m:r>
                            </m:e>
                            <m:sub>
                              <m:r>
                                <a:rPr lang="es-AR" i="0">
                                  <a:latin typeface="Cambria Math" panose="02040503050406030204" pitchFamily="18" charset="0"/>
                                </a:rPr>
                                <m:t>1</m:t>
                              </m:r>
                            </m:sub>
                          </m:sSub>
                          <m:r>
                            <a:rPr lang="es-AR" i="0">
                              <a:latin typeface="Cambria Math" panose="02040503050406030204" pitchFamily="18" charset="0"/>
                            </a:rPr>
                            <m:t>, </m:t>
                          </m:r>
                          <m:sSub>
                            <m:sSubPr>
                              <m:ctrlPr>
                                <a:rPr lang="es-AR" i="1">
                                  <a:latin typeface="Cambria Math" panose="02040503050406030204" pitchFamily="18" charset="0"/>
                                </a:rPr>
                              </m:ctrlPr>
                            </m:sSubPr>
                            <m:e>
                              <m:r>
                                <a:rPr lang="es-AR" i="1">
                                  <a:latin typeface="Cambria Math" panose="02040503050406030204" pitchFamily="18" charset="0"/>
                                </a:rPr>
                                <m:t>𝑞</m:t>
                              </m:r>
                            </m:e>
                            <m:sub>
                              <m:r>
                                <a:rPr lang="es-AR" i="0">
                                  <a:latin typeface="Cambria Math" panose="02040503050406030204" pitchFamily="18" charset="0"/>
                                </a:rPr>
                                <m:t>2</m:t>
                              </m:r>
                            </m:sub>
                          </m:sSub>
                          <m:r>
                            <a:rPr lang="es-AR" i="0">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𝑞</m:t>
                              </m:r>
                            </m:e>
                            <m:sub>
                              <m:r>
                                <a:rPr lang="es-AR" i="0">
                                  <a:latin typeface="Cambria Math" panose="02040503050406030204" pitchFamily="18" charset="0"/>
                                </a:rPr>
                                <m:t>3</m:t>
                              </m:r>
                            </m:sub>
                          </m:sSub>
                          <m:r>
                            <a:rPr lang="es-AR" i="0">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𝑞</m:t>
                              </m:r>
                            </m:e>
                            <m:sub>
                              <m:r>
                                <a:rPr lang="es-AR" i="0">
                                  <a:latin typeface="Cambria Math" panose="02040503050406030204" pitchFamily="18" charset="0"/>
                                </a:rPr>
                                <m:t>4</m:t>
                              </m:r>
                            </m:sub>
                          </m:sSub>
                        </m:e>
                      </m:d>
                    </m:oMath>
                  </m:oMathPara>
                </a14:m>
                <a:endParaRPr lang="es-AR" dirty="0"/>
              </a:p>
            </p:txBody>
          </p:sp>
        </mc:Choice>
        <mc:Fallback xmlns="">
          <p:sp>
            <p:nvSpPr>
              <p:cNvPr id="18" name="Rectángulo 17">
                <a:extLst>
                  <a:ext uri="{FF2B5EF4-FFF2-40B4-BE49-F238E27FC236}">
                    <a16:creationId xmlns:a16="http://schemas.microsoft.com/office/drawing/2014/main" id="{6517DFCD-7CB9-4286-ABA9-A273948C5461}"/>
                  </a:ext>
                </a:extLst>
              </p:cNvPr>
              <p:cNvSpPr>
                <a:spLocks noRot="1" noChangeAspect="1" noMove="1" noResize="1" noEditPoints="1" noAdjustHandles="1" noChangeArrowheads="1" noChangeShapeType="1" noTextEdit="1"/>
              </p:cNvSpPr>
              <p:nvPr/>
            </p:nvSpPr>
            <p:spPr>
              <a:xfrm>
                <a:off x="1672143" y="2495243"/>
                <a:ext cx="2028825" cy="369332"/>
              </a:xfrm>
              <a:prstGeom prst="rect">
                <a:avLst/>
              </a:prstGeom>
              <a:blipFill>
                <a:blip r:embed="rId7"/>
                <a:stretch>
                  <a:fillRect t="-119672" r="-24625" b="-18360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EC11BE3B-2643-4722-8766-89E908DEFA14}"/>
                  </a:ext>
                </a:extLst>
              </p:cNvPr>
              <p:cNvSpPr/>
              <p:nvPr/>
            </p:nvSpPr>
            <p:spPr>
              <a:xfrm>
                <a:off x="219255" y="3108438"/>
                <a:ext cx="3458521" cy="646331"/>
              </a:xfrm>
              <a:prstGeom prst="rect">
                <a:avLst/>
              </a:prstGeom>
            </p:spPr>
            <p:txBody>
              <a:bodyPr wrap="square">
                <a:spAutoFit/>
              </a:bodyPr>
              <a:lstStyle/>
              <a:p>
                <a:r>
                  <a:rPr lang="es-ES" dirty="0">
                    <a:latin typeface="Calibri" panose="020F0502020204030204" pitchFamily="34" charset="0"/>
                    <a:ea typeface="Times New Roman" panose="02020603050405020304" pitchFamily="18" charset="0"/>
                    <a:cs typeface="Times New Roman" panose="02020603050405020304" pitchFamily="18" charset="0"/>
                  </a:rPr>
                  <a:t>Obtenemos</a:t>
                </a:r>
                <a:r>
                  <a:rPr lang="es-ES"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AR" b="1"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latin typeface="Cambria Math" panose="02040503050406030204" pitchFamily="18" charset="0"/>
                            <a:ea typeface="Times New Roman" panose="02020603050405020304" pitchFamily="18" charset="0"/>
                            <a:cs typeface="Cambria Math" panose="02040503050406030204" pitchFamily="18" charset="0"/>
                          </a:rPr>
                          <m:t>𝟏</m:t>
                        </m:r>
                      </m:sub>
                    </m:sSub>
                  </m:oMath>
                </a14:m>
                <a:r>
                  <a:rPr lang="es-AR" b="1" dirty="0">
                    <a:latin typeface="Calibri" panose="020F0502020204030204" pitchFamily="34" charset="0"/>
                    <a:ea typeface="Times New Roman" panose="02020603050405020304" pitchFamily="18" charset="0"/>
                    <a:cs typeface="Times New Roman" panose="02020603050405020304" pitchFamily="18" charset="0"/>
                  </a:rPr>
                  <a:t> </a:t>
                </a:r>
                <a:r>
                  <a:rPr lang="es-AR" dirty="0">
                    <a:latin typeface="Calibri" panose="020F0502020204030204" pitchFamily="34" charset="0"/>
                    <a:ea typeface="Times New Roman" panose="02020603050405020304" pitchFamily="18" charset="0"/>
                    <a:cs typeface="Times New Roman" panose="02020603050405020304" pitchFamily="18" charset="0"/>
                  </a:rPr>
                  <a:t>con el Método Geométrico:</a:t>
                </a:r>
                <a:endParaRPr lang="es-AR" dirty="0"/>
              </a:p>
            </p:txBody>
          </p:sp>
        </mc:Choice>
        <mc:Fallback xmlns="">
          <p:sp>
            <p:nvSpPr>
              <p:cNvPr id="19" name="Rectángulo 18">
                <a:extLst>
                  <a:ext uri="{FF2B5EF4-FFF2-40B4-BE49-F238E27FC236}">
                    <a16:creationId xmlns:a16="http://schemas.microsoft.com/office/drawing/2014/main" id="{EC11BE3B-2643-4722-8766-89E908DEFA14}"/>
                  </a:ext>
                </a:extLst>
              </p:cNvPr>
              <p:cNvSpPr>
                <a:spLocks noRot="1" noChangeAspect="1" noMove="1" noResize="1" noEditPoints="1" noAdjustHandles="1" noChangeArrowheads="1" noChangeShapeType="1" noTextEdit="1"/>
              </p:cNvSpPr>
              <p:nvPr/>
            </p:nvSpPr>
            <p:spPr>
              <a:xfrm>
                <a:off x="219255" y="3108438"/>
                <a:ext cx="3458521" cy="646331"/>
              </a:xfrm>
              <a:prstGeom prst="rect">
                <a:avLst/>
              </a:prstGeom>
              <a:blipFill>
                <a:blip r:embed="rId8"/>
                <a:stretch>
                  <a:fillRect l="-1587" t="-5660" b="-1415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1A55675C-7AF0-4F33-8990-29311C3370B3}"/>
                  </a:ext>
                </a:extLst>
              </p:cNvPr>
              <p:cNvSpPr/>
              <p:nvPr/>
            </p:nvSpPr>
            <p:spPr>
              <a:xfrm>
                <a:off x="877704" y="3829864"/>
                <a:ext cx="15738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b="1" i="1">
                              <a:latin typeface="Cambria Math" panose="02040503050406030204" pitchFamily="18" charset="0"/>
                            </a:rPr>
                          </m:ctrlPr>
                        </m:sSubPr>
                        <m:e>
                          <m:r>
                            <a:rPr lang="es-AR" b="1" i="1">
                              <a:latin typeface="Cambria Math" panose="02040503050406030204" pitchFamily="18" charset="0"/>
                            </a:rPr>
                            <m:t>𝒒</m:t>
                          </m:r>
                        </m:e>
                        <m:sub>
                          <m:r>
                            <a:rPr lang="es-AR" b="0" i="0">
                              <a:latin typeface="Cambria Math" panose="02040503050406030204" pitchFamily="18" charset="0"/>
                            </a:rPr>
                            <m:t>1</m:t>
                          </m:r>
                        </m:sub>
                      </m:sSub>
                      <m:r>
                        <a:rPr lang="es-AR" b="0" i="0">
                          <a:latin typeface="Cambria Math" panose="02040503050406030204" pitchFamily="18" charset="0"/>
                        </a:rPr>
                        <m:t>= </m:t>
                      </m:r>
                      <m:r>
                        <a:rPr lang="es-AR" b="1" i="1">
                          <a:latin typeface="Cambria Math" panose="02040503050406030204" pitchFamily="18" charset="0"/>
                        </a:rPr>
                        <m:t>𝜷</m:t>
                      </m:r>
                      <m:r>
                        <a:rPr lang="es-AR" b="0" i="0">
                          <a:latin typeface="Cambria Math" panose="02040503050406030204" pitchFamily="18" charset="0"/>
                        </a:rPr>
                        <m:t> ± </m:t>
                      </m:r>
                      <m:r>
                        <a:rPr lang="es-AR" b="1" i="1">
                          <a:latin typeface="Cambria Math" panose="02040503050406030204" pitchFamily="18" charset="0"/>
                        </a:rPr>
                        <m:t>𝜶</m:t>
                      </m:r>
                      <m:r>
                        <a:rPr lang="es-AR" b="0" i="0">
                          <a:latin typeface="Cambria Math" panose="02040503050406030204" pitchFamily="18" charset="0"/>
                        </a:rPr>
                        <m:t> </m:t>
                      </m:r>
                    </m:oMath>
                  </m:oMathPara>
                </a14:m>
                <a:endParaRPr lang="es-AR" dirty="0"/>
              </a:p>
            </p:txBody>
          </p:sp>
        </mc:Choice>
        <mc:Fallback xmlns="">
          <p:sp>
            <p:nvSpPr>
              <p:cNvPr id="20" name="Rectángulo 19">
                <a:extLst>
                  <a:ext uri="{FF2B5EF4-FFF2-40B4-BE49-F238E27FC236}">
                    <a16:creationId xmlns:a16="http://schemas.microsoft.com/office/drawing/2014/main" id="{1A55675C-7AF0-4F33-8990-29311C3370B3}"/>
                  </a:ext>
                </a:extLst>
              </p:cNvPr>
              <p:cNvSpPr>
                <a:spLocks noRot="1" noChangeAspect="1" noMove="1" noResize="1" noEditPoints="1" noAdjustHandles="1" noChangeArrowheads="1" noChangeShapeType="1" noTextEdit="1"/>
              </p:cNvSpPr>
              <p:nvPr/>
            </p:nvSpPr>
            <p:spPr>
              <a:xfrm>
                <a:off x="877704" y="3829864"/>
                <a:ext cx="1573892" cy="369332"/>
              </a:xfrm>
              <a:prstGeom prst="rect">
                <a:avLst/>
              </a:prstGeom>
              <a:blipFill>
                <a:blip r:embed="rId9"/>
                <a:stretch>
                  <a:fillRect b="-1311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228366EC-AA00-43F4-AD47-6AF85D1FA297}"/>
                  </a:ext>
                </a:extLst>
              </p:cNvPr>
              <p:cNvSpPr/>
              <p:nvPr/>
            </p:nvSpPr>
            <p:spPr>
              <a:xfrm>
                <a:off x="219255" y="4274291"/>
                <a:ext cx="3003515" cy="369332"/>
              </a:xfrm>
              <a:prstGeom prst="rect">
                <a:avLst/>
              </a:prstGeom>
            </p:spPr>
            <p:txBody>
              <a:bodyPr wrap="none">
                <a:spAutoFit/>
              </a:bodyPr>
              <a:lstStyle/>
              <a:p>
                <a14:m>
                  <m:oMath xmlns:m="http://schemas.openxmlformats.org/officeDocument/2006/math">
                    <m:sSub>
                      <m:sSubPr>
                        <m:ctrlPr>
                          <a:rPr lang="es-AR" b="1" i="1" smtClean="0">
                            <a:effectLst/>
                            <a:latin typeface="Cambria Math" panose="02040503050406030204" pitchFamily="18" charset="0"/>
                            <a:ea typeface="Times New Roman" panose="02020603050405020304" pitchFamily="18" charset="0"/>
                            <a:cs typeface="Cambria Math" panose="02040503050406030204" pitchFamily="18" charset="0"/>
                          </a:rPr>
                        </m:ctrlPr>
                      </m:sSubPr>
                      <m:e>
                        <m:r>
                          <m:rPr>
                            <m:sty m:val="p"/>
                          </m:rPr>
                          <a:rPr lang="es-ES" b="0" i="0" smtClean="0">
                            <a:effectLst/>
                            <a:latin typeface="Cambria Math" panose="02040503050406030204" pitchFamily="18" charset="0"/>
                            <a:ea typeface="Times New Roman" panose="02020603050405020304" pitchFamily="18" charset="0"/>
                            <a:cs typeface="Cambria Math" panose="02040503050406030204" pitchFamily="18" charset="0"/>
                          </a:rPr>
                          <m:t>Y</m:t>
                        </m:r>
                        <m:r>
                          <a:rPr lang="es-ES" b="1" i="1" smtClean="0">
                            <a:effectLst/>
                            <a:latin typeface="Cambria Math" panose="02040503050406030204" pitchFamily="18" charset="0"/>
                            <a:ea typeface="Times New Roman" panose="02020603050405020304" pitchFamily="18" charset="0"/>
                            <a:cs typeface="Cambria Math" panose="02040503050406030204" pitchFamily="18" charset="0"/>
                          </a:rPr>
                          <m:t> </m:t>
                        </m:r>
                        <m:r>
                          <a:rPr lang="es-AR" b="1" i="1">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latin typeface="Cambria Math" panose="02040503050406030204" pitchFamily="18" charset="0"/>
                            <a:ea typeface="Times New Roman" panose="02020603050405020304" pitchFamily="18" charset="0"/>
                            <a:cs typeface="Cambria Math" panose="02040503050406030204" pitchFamily="18" charset="0"/>
                          </a:rPr>
                          <m:t>𝟐</m:t>
                        </m:r>
                      </m:sub>
                    </m:sSub>
                    <m:r>
                      <a:rPr lang="es-ES" b="1" i="0" smtClean="0">
                        <a:latin typeface="Cambria Math" panose="02040503050406030204" pitchFamily="18" charset="0"/>
                        <a:ea typeface="Times New Roman" panose="02020603050405020304" pitchFamily="18" charset="0"/>
                        <a:cs typeface="Cambria Math" panose="02040503050406030204" pitchFamily="18" charset="0"/>
                      </a:rPr>
                      <m:t> </m:t>
                    </m:r>
                    <m:r>
                      <m:rPr>
                        <m:sty m:val="p"/>
                      </m:rPr>
                      <a:rPr lang="es-ES" b="0" i="0" smtClean="0">
                        <a:latin typeface="Cambria Math" panose="02040503050406030204" pitchFamily="18" charset="0"/>
                        <a:ea typeface="Times New Roman" panose="02020603050405020304" pitchFamily="18" charset="0"/>
                        <a:cs typeface="Cambria Math" panose="02040503050406030204" pitchFamily="18" charset="0"/>
                      </a:rPr>
                      <m:t>con</m:t>
                    </m:r>
                    <m:r>
                      <a:rPr lang="es-ES" b="0" i="0" smtClean="0">
                        <a:latin typeface="Cambria Math" panose="02040503050406030204" pitchFamily="18" charset="0"/>
                        <a:ea typeface="Times New Roman" panose="02020603050405020304" pitchFamily="18" charset="0"/>
                        <a:cs typeface="Cambria Math" panose="02040503050406030204" pitchFamily="18" charset="0"/>
                      </a:rPr>
                      <m:t> </m:t>
                    </m:r>
                  </m:oMath>
                </a14:m>
                <a:r>
                  <a:rPr lang="es-AR" dirty="0">
                    <a:latin typeface="Calibri" panose="020F0502020204030204" pitchFamily="34" charset="0"/>
                    <a:ea typeface="Times New Roman" panose="02020603050405020304" pitchFamily="18" charset="0"/>
                    <a:cs typeface="Times New Roman" panose="02020603050405020304" pitchFamily="18" charset="0"/>
                  </a:rPr>
                  <a:t>el Método Matricial:</a:t>
                </a:r>
                <a:endParaRPr lang="es-AR" dirty="0"/>
              </a:p>
            </p:txBody>
          </p:sp>
        </mc:Choice>
        <mc:Fallback xmlns="">
          <p:sp>
            <p:nvSpPr>
              <p:cNvPr id="21" name="Rectángulo 20">
                <a:extLst>
                  <a:ext uri="{FF2B5EF4-FFF2-40B4-BE49-F238E27FC236}">
                    <a16:creationId xmlns:a16="http://schemas.microsoft.com/office/drawing/2014/main" id="{228366EC-AA00-43F4-AD47-6AF85D1FA297}"/>
                  </a:ext>
                </a:extLst>
              </p:cNvPr>
              <p:cNvSpPr>
                <a:spLocks noRot="1" noChangeAspect="1" noMove="1" noResize="1" noEditPoints="1" noAdjustHandles="1" noChangeArrowheads="1" noChangeShapeType="1" noTextEdit="1"/>
              </p:cNvSpPr>
              <p:nvPr/>
            </p:nvSpPr>
            <p:spPr>
              <a:xfrm>
                <a:off x="219255" y="4274291"/>
                <a:ext cx="3003515" cy="369332"/>
              </a:xfrm>
              <a:prstGeom prst="rect">
                <a:avLst/>
              </a:prstGeom>
              <a:blipFill>
                <a:blip r:embed="rId10"/>
                <a:stretch>
                  <a:fillRect t="-8197" r="-609"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4D86B571-ACF0-4567-ADBE-452AFB931B91}"/>
                  </a:ext>
                </a:extLst>
              </p:cNvPr>
              <p:cNvSpPr/>
              <p:nvPr/>
            </p:nvSpPr>
            <p:spPr>
              <a:xfrm>
                <a:off x="634849" y="4720058"/>
                <a:ext cx="18026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1</m:t>
                          </m:r>
                        </m:sup>
                        <m:e>
                          <m:sSub>
                            <m:sSubPr>
                              <m:ctrlPr>
                                <a:rPr lang="es-AR" i="1">
                                  <a:latin typeface="Cambria Math" panose="02040503050406030204" pitchFamily="18" charset="0"/>
                                </a:rPr>
                              </m:ctrlPr>
                            </m:sSubPr>
                            <m:e>
                              <m:r>
                                <a:rPr lang="es-AR" i="1">
                                  <a:latin typeface="Cambria Math" panose="02040503050406030204" pitchFamily="18" charset="0"/>
                                </a:rPr>
                                <m:t>𝑃</m:t>
                              </m:r>
                            </m:e>
                            <m:sub>
                              <m:r>
                                <a:rPr lang="es-AR" i="0">
                                  <a:latin typeface="Cambria Math" panose="02040503050406030204" pitchFamily="18" charset="0"/>
                                </a:rPr>
                                <m:t>2</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1</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0</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𝑃</m:t>
                                      </m:r>
                                    </m:e>
                                    <m:sub>
                                      <m:r>
                                        <a:rPr lang="es-AR" i="0">
                                          <a:latin typeface="Cambria Math" panose="02040503050406030204" pitchFamily="18" charset="0"/>
                                        </a:rPr>
                                        <m:t>2</m:t>
                                      </m:r>
                                    </m:sub>
                                  </m:sSub>
                                </m:e>
                              </m:sPre>
                            </m:e>
                          </m:sPre>
                        </m:e>
                      </m:sPre>
                    </m:oMath>
                  </m:oMathPara>
                </a14:m>
                <a:endParaRPr lang="es-AR" dirty="0"/>
              </a:p>
            </p:txBody>
          </p:sp>
        </mc:Choice>
        <mc:Fallback xmlns="">
          <p:sp>
            <p:nvSpPr>
              <p:cNvPr id="22" name="Rectángulo 21">
                <a:extLst>
                  <a:ext uri="{FF2B5EF4-FFF2-40B4-BE49-F238E27FC236}">
                    <a16:creationId xmlns:a16="http://schemas.microsoft.com/office/drawing/2014/main" id="{4D86B571-ACF0-4567-ADBE-452AFB931B91}"/>
                  </a:ext>
                </a:extLst>
              </p:cNvPr>
              <p:cNvSpPr>
                <a:spLocks noRot="1" noChangeAspect="1" noMove="1" noResize="1" noEditPoints="1" noAdjustHandles="1" noChangeArrowheads="1" noChangeShapeType="1" noTextEdit="1"/>
              </p:cNvSpPr>
              <p:nvPr/>
            </p:nvSpPr>
            <p:spPr>
              <a:xfrm>
                <a:off x="634849" y="4720058"/>
                <a:ext cx="1802609" cy="369332"/>
              </a:xfrm>
              <a:prstGeom prst="rect">
                <a:avLst/>
              </a:prstGeom>
              <a:blipFill>
                <a:blip r:embed="rId11"/>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7A910F4F-4E49-4878-8A15-7A7F0863A6DF}"/>
                  </a:ext>
                </a:extLst>
              </p:cNvPr>
              <p:cNvSpPr/>
              <p:nvPr/>
            </p:nvSpPr>
            <p:spPr>
              <a:xfrm>
                <a:off x="-519469" y="5110970"/>
                <a:ext cx="4935967" cy="576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sz="1400" b="1" i="1">
                              <a:latin typeface="Cambria Math" panose="02040503050406030204" pitchFamily="18" charset="0"/>
                            </a:rPr>
                          </m:ctrlPr>
                        </m:sSubPr>
                        <m:e>
                          <m:r>
                            <a:rPr lang="es-AR" sz="1400" b="1" i="1">
                              <a:latin typeface="Cambria Math" panose="02040503050406030204" pitchFamily="18" charset="0"/>
                            </a:rPr>
                            <m:t>𝒒</m:t>
                          </m:r>
                        </m:e>
                        <m:sub>
                          <m:r>
                            <a:rPr lang="es-AR" sz="1400" b="0" i="0">
                              <a:latin typeface="Cambria Math" panose="02040503050406030204" pitchFamily="18" charset="0"/>
                            </a:rPr>
                            <m:t>2</m:t>
                          </m:r>
                        </m:sub>
                      </m:sSub>
                      <m:r>
                        <a:rPr lang="es-AR" sz="1400" b="0" i="0">
                          <a:latin typeface="Cambria Math" panose="02040503050406030204" pitchFamily="18" charset="0"/>
                        </a:rPr>
                        <m:t>=</m:t>
                      </m:r>
                      <m:r>
                        <a:rPr lang="es-AR" sz="1400" b="1" i="1">
                          <a:latin typeface="Cambria Math" panose="02040503050406030204" pitchFamily="18" charset="0"/>
                        </a:rPr>
                        <m:t>𝒂𝒓𝒄𝒕𝒂𝒏</m:t>
                      </m:r>
                      <m:d>
                        <m:dPr>
                          <m:ctrlPr>
                            <a:rPr lang="es-AR" sz="1400" b="1" i="1">
                              <a:latin typeface="Cambria Math" panose="02040503050406030204" pitchFamily="18" charset="0"/>
                            </a:rPr>
                          </m:ctrlPr>
                        </m:dPr>
                        <m:e>
                          <m:f>
                            <m:fPr>
                              <m:ctrlPr>
                                <a:rPr lang="es-AR" sz="1400" b="1" i="1">
                                  <a:latin typeface="Cambria Math" panose="02040503050406030204" pitchFamily="18" charset="0"/>
                                </a:rPr>
                              </m:ctrlPr>
                            </m:fPr>
                            <m:num>
                              <m:sSub>
                                <m:sSubPr>
                                  <m:ctrlPr>
                                    <a:rPr lang="es-AR" sz="1400" b="1" i="1">
                                      <a:latin typeface="Cambria Math" panose="02040503050406030204" pitchFamily="18" charset="0"/>
                                    </a:rPr>
                                  </m:ctrlPr>
                                </m:sSubPr>
                                <m:e>
                                  <m:r>
                                    <a:rPr lang="es-AR" sz="1400" b="0" i="0">
                                      <a:latin typeface="Cambria Math" panose="02040503050406030204" pitchFamily="18" charset="0"/>
                                    </a:rPr>
                                    <m:t>−</m:t>
                                  </m:r>
                                  <m:r>
                                    <a:rPr lang="es-AR" sz="1400" b="1" i="1">
                                      <a:latin typeface="Cambria Math" panose="02040503050406030204" pitchFamily="18" charset="0"/>
                                    </a:rPr>
                                    <m:t>𝒙</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𝐬𝐞𝐧</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1">
                                      <a:latin typeface="Cambria Math" panose="02040503050406030204" pitchFamily="18" charset="0"/>
                                    </a:rPr>
                                    <m:t>𝒚</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𝐜𝐨𝐬</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num>
                            <m:den>
                              <m:sSub>
                                <m:sSubPr>
                                  <m:ctrlPr>
                                    <a:rPr lang="es-AR" sz="1400" b="0" i="1">
                                      <a:latin typeface="Cambria Math" panose="02040503050406030204" pitchFamily="18" charset="0"/>
                                    </a:rPr>
                                  </m:ctrlPr>
                                </m:sSubPr>
                                <m:e>
                                  <m:r>
                                    <a:rPr lang="es-AR" sz="1400" b="1" i="1">
                                      <a:latin typeface="Cambria Math" panose="02040503050406030204" pitchFamily="18" charset="0"/>
                                    </a:rPr>
                                    <m:t>𝒙</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𝐜𝐨𝐬</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1">
                                      <a:latin typeface="Cambria Math" panose="02040503050406030204" pitchFamily="18" charset="0"/>
                                    </a:rPr>
                                    <m:t>𝒚</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𝐬𝐞𝐧</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0">
                                      <a:latin typeface="Cambria Math" panose="02040503050406030204" pitchFamily="18" charset="0"/>
                                    </a:rPr>
                                    <m:t>𝐚</m:t>
                                  </m:r>
                                </m:e>
                                <m:sub>
                                  <m:r>
                                    <a:rPr lang="es-AR" sz="1400" b="0" i="0">
                                      <a:latin typeface="Cambria Math" panose="02040503050406030204" pitchFamily="18" charset="0"/>
                                    </a:rPr>
                                    <m:t>1</m:t>
                                  </m:r>
                                </m:sub>
                              </m:sSub>
                            </m:den>
                          </m:f>
                        </m:e>
                      </m:d>
                    </m:oMath>
                  </m:oMathPara>
                </a14:m>
                <a:endParaRPr lang="es-AR" sz="1400" dirty="0"/>
              </a:p>
            </p:txBody>
          </p:sp>
        </mc:Choice>
        <mc:Fallback xmlns="">
          <p:sp>
            <p:nvSpPr>
              <p:cNvPr id="23" name="Rectángulo 22">
                <a:extLst>
                  <a:ext uri="{FF2B5EF4-FFF2-40B4-BE49-F238E27FC236}">
                    <a16:creationId xmlns:a16="http://schemas.microsoft.com/office/drawing/2014/main" id="{7A910F4F-4E49-4878-8A15-7A7F0863A6DF}"/>
                  </a:ext>
                </a:extLst>
              </p:cNvPr>
              <p:cNvSpPr>
                <a:spLocks noRot="1" noChangeAspect="1" noMove="1" noResize="1" noEditPoints="1" noAdjustHandles="1" noChangeArrowheads="1" noChangeShapeType="1" noTextEdit="1"/>
              </p:cNvSpPr>
              <p:nvPr/>
            </p:nvSpPr>
            <p:spPr>
              <a:xfrm>
                <a:off x="-519469" y="5110970"/>
                <a:ext cx="4935967" cy="576376"/>
              </a:xfrm>
              <a:prstGeom prst="rect">
                <a:avLst/>
              </a:prstGeom>
              <a:blipFill>
                <a:blip r:embed="rId1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5" name="Rectángulo 24">
                <a:extLst>
                  <a:ext uri="{FF2B5EF4-FFF2-40B4-BE49-F238E27FC236}">
                    <a16:creationId xmlns:a16="http://schemas.microsoft.com/office/drawing/2014/main" id="{6A0F4E29-8246-42CE-A744-A83412ED5260}"/>
                  </a:ext>
                </a:extLst>
              </p:cNvPr>
              <p:cNvSpPr/>
              <p:nvPr/>
            </p:nvSpPr>
            <p:spPr>
              <a:xfrm>
                <a:off x="4065124" y="1797219"/>
                <a:ext cx="3908945" cy="906915"/>
              </a:xfrm>
              <a:prstGeom prst="rect">
                <a:avLst/>
              </a:prstGeom>
            </p:spPr>
            <p:txBody>
              <a:bodyPr wrap="square">
                <a:spAutoFit/>
              </a:bodyPr>
              <a:lstStyle/>
              <a:p>
                <a:pPr algn="just">
                  <a:lnSpc>
                    <a:spcPct val="110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Deducimos </a:t>
                </a:r>
                <a14:m>
                  <m:oMath xmlns:m="http://schemas.openxmlformats.org/officeDocument/2006/math">
                    <m:sSub>
                      <m:sSubPr>
                        <m:ctrlPr>
                          <a:rPr lang="es-AR"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𝒒</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𝟑</m:t>
                        </m:r>
                      </m:sub>
                    </m:sSub>
                  </m:oMath>
                </a14:m>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AR" dirty="0">
                  <a:latin typeface="Calibri" panose="020F0502020204030204" pitchFamily="34" charset="0"/>
                  <a:ea typeface="Times New Roman" panose="02020603050405020304" pitchFamily="18" charset="0"/>
                  <a:cs typeface="Times New Roman" panose="02020603050405020304" pitchFamily="18" charset="0"/>
                </a:endParaRPr>
              </a:p>
              <a:p>
                <a:pPr indent="273685" algn="just">
                  <a:lnSpc>
                    <a:spcPct val="110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𝒒</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𝟑</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𝟏</m:t>
                          </m:r>
                        </m:sub>
                      </m:sSub>
                      <m:r>
                        <a:rPr lang="es-AR"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𝟑</m:t>
                          </m:r>
                        </m:sub>
                      </m:sSub>
                      <m:r>
                        <a:rPr lang="es-AR"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𝟒</m:t>
                          </m:r>
                        </m:sub>
                      </m:sSub>
                      <m:r>
                        <a:rPr lang="es-AR" b="1"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𝒛</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𝑬𝑭</m:t>
                          </m:r>
                        </m:sub>
                      </m:sSub>
                    </m:oMath>
                  </m:oMathPara>
                </a14:m>
                <a:endParaRPr lang="es-AR"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5" name="Rectángulo 24">
                <a:extLst>
                  <a:ext uri="{FF2B5EF4-FFF2-40B4-BE49-F238E27FC236}">
                    <a16:creationId xmlns:a16="http://schemas.microsoft.com/office/drawing/2014/main" id="{6A0F4E29-8246-42CE-A744-A83412ED5260}"/>
                  </a:ext>
                </a:extLst>
              </p:cNvPr>
              <p:cNvSpPr>
                <a:spLocks noRot="1" noChangeAspect="1" noMove="1" noResize="1" noEditPoints="1" noAdjustHandles="1" noChangeArrowheads="1" noChangeShapeType="1" noTextEdit="1"/>
              </p:cNvSpPr>
              <p:nvPr/>
            </p:nvSpPr>
            <p:spPr>
              <a:xfrm>
                <a:off x="4065124" y="1797219"/>
                <a:ext cx="3908945" cy="906915"/>
              </a:xfrm>
              <a:prstGeom prst="rect">
                <a:avLst/>
              </a:prstGeom>
              <a:blipFill>
                <a:blip r:embed="rId13"/>
                <a:stretch>
                  <a:fillRect l="-1404" t="-268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2CD98C72-9CEC-4EE1-8490-BEA929228348}"/>
                  </a:ext>
                </a:extLst>
              </p:cNvPr>
              <p:cNvSpPr/>
              <p:nvPr/>
            </p:nvSpPr>
            <p:spPr>
              <a:xfrm>
                <a:off x="3836957" y="2658944"/>
                <a:ext cx="2163862" cy="381066"/>
              </a:xfrm>
              <a:prstGeom prst="rect">
                <a:avLst/>
              </a:prstGeom>
            </p:spPr>
            <p:txBody>
              <a:bodyPr wrap="none">
                <a:spAutoFit/>
              </a:bodyPr>
              <a:lstStyle/>
              <a:p>
                <a:pPr indent="273685" algn="just">
                  <a:lnSpc>
                    <a:spcPct val="110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Y finalmente,  </a:t>
                </a:r>
                <a14:m>
                  <m:oMath xmlns:m="http://schemas.openxmlformats.org/officeDocument/2006/math">
                    <m:sSub>
                      <m:sSubPr>
                        <m:ctrlP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𝟒</m:t>
                        </m:r>
                      </m:sub>
                    </m:sSub>
                  </m:oMath>
                </a14:m>
                <a:r>
                  <a:rPr lang="es-AR"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s-AR"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6" name="Rectángulo 25">
                <a:extLst>
                  <a:ext uri="{FF2B5EF4-FFF2-40B4-BE49-F238E27FC236}">
                    <a16:creationId xmlns:a16="http://schemas.microsoft.com/office/drawing/2014/main" id="{2CD98C72-9CEC-4EE1-8490-BEA929228348}"/>
                  </a:ext>
                </a:extLst>
              </p:cNvPr>
              <p:cNvSpPr>
                <a:spLocks noRot="1" noChangeAspect="1" noMove="1" noResize="1" noEditPoints="1" noAdjustHandles="1" noChangeArrowheads="1" noChangeShapeType="1" noTextEdit="1"/>
              </p:cNvSpPr>
              <p:nvPr/>
            </p:nvSpPr>
            <p:spPr>
              <a:xfrm>
                <a:off x="3836957" y="2658944"/>
                <a:ext cx="2163862" cy="381066"/>
              </a:xfrm>
              <a:prstGeom prst="rect">
                <a:avLst/>
              </a:prstGeom>
              <a:blipFill>
                <a:blip r:embed="rId14"/>
                <a:stretch>
                  <a:fillRect t="-4762" b="-2381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7" name="Rectángulo 26">
                <a:extLst>
                  <a:ext uri="{FF2B5EF4-FFF2-40B4-BE49-F238E27FC236}">
                    <a16:creationId xmlns:a16="http://schemas.microsoft.com/office/drawing/2014/main" id="{EE2D4F2F-3B0A-43AA-BB94-21E07DEA172A}"/>
                  </a:ext>
                </a:extLst>
              </p:cNvPr>
              <p:cNvSpPr/>
              <p:nvPr/>
            </p:nvSpPr>
            <p:spPr>
              <a:xfrm>
                <a:off x="4918888" y="3177134"/>
                <a:ext cx="18843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3</m:t>
                          </m:r>
                        </m:sup>
                        <m:e>
                          <m:sSub>
                            <m:sSubPr>
                              <m:ctrlPr>
                                <a:rPr lang="es-AR" i="1">
                                  <a:latin typeface="Cambria Math" panose="02040503050406030204" pitchFamily="18" charset="0"/>
                                </a:rPr>
                              </m:ctrlPr>
                            </m:sSubPr>
                            <m:e>
                              <m:r>
                                <a:rPr lang="es-AR" i="1">
                                  <a:latin typeface="Cambria Math" panose="02040503050406030204" pitchFamily="18" charset="0"/>
                                </a:rPr>
                                <m:t>𝑅</m:t>
                              </m:r>
                            </m:e>
                            <m:sub>
                              <m:r>
                                <a:rPr lang="es-AR" i="0">
                                  <a:latin typeface="Cambria Math" panose="02040503050406030204" pitchFamily="18" charset="0"/>
                                </a:rPr>
                                <m:t>4</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𝑅</m:t>
                                  </m:r>
                                </m:e>
                                <m:sub>
                                  <m:r>
                                    <a:rPr lang="es-AR" i="0">
                                      <a:latin typeface="Cambria Math" panose="02040503050406030204" pitchFamily="18" charset="0"/>
                                    </a:rPr>
                                    <m:t>3</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𝑅</m:t>
                                      </m:r>
                                    </m:e>
                                    <m:sub>
                                      <m:r>
                                        <a:rPr lang="es-AR" i="0">
                                          <a:latin typeface="Cambria Math" panose="02040503050406030204" pitchFamily="18" charset="0"/>
                                        </a:rPr>
                                        <m:t>4</m:t>
                                      </m:r>
                                    </m:sub>
                                  </m:sSub>
                                </m:e>
                              </m:sPre>
                            </m:e>
                          </m:sPre>
                        </m:e>
                      </m:sPre>
                    </m:oMath>
                  </m:oMathPara>
                </a14:m>
                <a:endParaRPr lang="es-AR" dirty="0"/>
              </a:p>
            </p:txBody>
          </p:sp>
        </mc:Choice>
        <mc:Fallback xmlns="">
          <p:sp>
            <p:nvSpPr>
              <p:cNvPr id="27" name="Rectángulo 26">
                <a:extLst>
                  <a:ext uri="{FF2B5EF4-FFF2-40B4-BE49-F238E27FC236}">
                    <a16:creationId xmlns:a16="http://schemas.microsoft.com/office/drawing/2014/main" id="{EE2D4F2F-3B0A-43AA-BB94-21E07DEA172A}"/>
                  </a:ext>
                </a:extLst>
              </p:cNvPr>
              <p:cNvSpPr>
                <a:spLocks noRot="1" noChangeAspect="1" noMove="1" noResize="1" noEditPoints="1" noAdjustHandles="1" noChangeArrowheads="1" noChangeShapeType="1" noTextEdit="1"/>
              </p:cNvSpPr>
              <p:nvPr/>
            </p:nvSpPr>
            <p:spPr>
              <a:xfrm>
                <a:off x="4918888" y="3177134"/>
                <a:ext cx="1884362" cy="369332"/>
              </a:xfrm>
              <a:prstGeom prst="rect">
                <a:avLst/>
              </a:prstGeom>
              <a:blipFill>
                <a:blip r:embed="rId1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8" name="Rectángulo 27">
                <a:extLst>
                  <a:ext uri="{FF2B5EF4-FFF2-40B4-BE49-F238E27FC236}">
                    <a16:creationId xmlns:a16="http://schemas.microsoft.com/office/drawing/2014/main" id="{D640DB13-7635-4FA0-AA82-80689C247822}"/>
                  </a:ext>
                </a:extLst>
              </p:cNvPr>
              <p:cNvSpPr/>
              <p:nvPr/>
            </p:nvSpPr>
            <p:spPr>
              <a:xfrm>
                <a:off x="4023930" y="4806603"/>
                <a:ext cx="4011421" cy="513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sz="1200" b="1" i="1">
                              <a:latin typeface="Cambria Math" panose="02040503050406030204" pitchFamily="18" charset="0"/>
                            </a:rPr>
                          </m:ctrlPr>
                        </m:sSubPr>
                        <m:e>
                          <m:r>
                            <a:rPr lang="es-AR" sz="1200" b="1" i="1">
                              <a:latin typeface="Cambria Math" panose="02040503050406030204" pitchFamily="18" charset="0"/>
                            </a:rPr>
                            <m:t>𝒒</m:t>
                          </m:r>
                        </m:e>
                        <m:sub>
                          <m:r>
                            <a:rPr lang="es-AR" sz="1200" b="0" i="0">
                              <a:latin typeface="Cambria Math" panose="02040503050406030204" pitchFamily="18" charset="0"/>
                            </a:rPr>
                            <m:t>4</m:t>
                          </m:r>
                        </m:sub>
                      </m:sSub>
                      <m:r>
                        <a:rPr lang="es-AR" sz="1200" b="0" i="0">
                          <a:latin typeface="Cambria Math" panose="02040503050406030204" pitchFamily="18" charset="0"/>
                        </a:rPr>
                        <m:t>= </m:t>
                      </m:r>
                      <m:r>
                        <a:rPr lang="es-AR" sz="1200" b="1" i="1">
                          <a:latin typeface="Cambria Math" panose="02040503050406030204" pitchFamily="18" charset="0"/>
                        </a:rPr>
                        <m:t>𝒂𝒓𝒄𝒕𝒂𝒏</m:t>
                      </m:r>
                      <m:d>
                        <m:dPr>
                          <m:ctrlPr>
                            <a:rPr lang="es-AR" sz="1200" b="1" i="1">
                              <a:latin typeface="Cambria Math" panose="02040503050406030204" pitchFamily="18" charset="0"/>
                            </a:rPr>
                          </m:ctrlPr>
                        </m:dPr>
                        <m:e>
                          <m:f>
                            <m:fPr>
                              <m:ctrlPr>
                                <a:rPr lang="es-AR" sz="1200" b="1" i="1">
                                  <a:latin typeface="Cambria Math" panose="02040503050406030204" pitchFamily="18" charset="0"/>
                                </a:rPr>
                              </m:ctrlPr>
                            </m:fPr>
                            <m:num>
                              <m:sSub>
                                <m:sSubPr>
                                  <m:ctrlPr>
                                    <a:rPr lang="es-AR" sz="1200" b="1" i="1">
                                      <a:latin typeface="Cambria Math" panose="02040503050406030204" pitchFamily="18" charset="0"/>
                                    </a:rPr>
                                  </m:ctrlPr>
                                </m:sSubPr>
                                <m:e>
                                  <m:r>
                                    <a:rPr lang="es-AR" sz="1200" b="1" i="1">
                                      <a:latin typeface="Cambria Math" panose="02040503050406030204" pitchFamily="18" charset="0"/>
                                    </a:rPr>
                                    <m:t>𝒙</m:t>
                                  </m:r>
                                </m:e>
                                <m:sub>
                                  <m:r>
                                    <a:rPr lang="es-AR" sz="1200" b="1" i="1">
                                      <a:latin typeface="Cambria Math" panose="02040503050406030204" pitchFamily="18" charset="0"/>
                                    </a:rPr>
                                    <m:t>𝒙𝑬𝑭</m:t>
                                  </m:r>
                                </m:sub>
                              </m:sSub>
                              <m:r>
                                <a:rPr lang="es-AR" sz="1200" b="0" i="0">
                                  <a:latin typeface="Cambria Math" panose="02040503050406030204" pitchFamily="18" charset="0"/>
                                </a:rPr>
                                <m:t>.</m:t>
                              </m:r>
                              <m:func>
                                <m:funcPr>
                                  <m:ctrlPr>
                                    <a:rPr lang="es-AR" sz="1200" b="0" i="1">
                                      <a:latin typeface="Cambria Math" panose="02040503050406030204" pitchFamily="18" charset="0"/>
                                    </a:rPr>
                                  </m:ctrlPr>
                                </m:funcPr>
                                <m:fName>
                                  <m:r>
                                    <a:rPr lang="es-AR" sz="1200" b="1" i="0">
                                      <a:latin typeface="Cambria Math" panose="02040503050406030204" pitchFamily="18" charset="0"/>
                                    </a:rPr>
                                    <m:t>𝐬𝐞𝐧</m:t>
                                  </m:r>
                                </m:fName>
                                <m:e>
                                  <m:d>
                                    <m:dPr>
                                      <m:ctrlPr>
                                        <a:rPr lang="es-AR" sz="1200" b="0" i="1">
                                          <a:latin typeface="Cambria Math" panose="02040503050406030204" pitchFamily="18" charset="0"/>
                                        </a:rPr>
                                      </m:ctrlPr>
                                    </m:dPr>
                                    <m:e>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1</m:t>
                                          </m:r>
                                        </m:sub>
                                      </m:sSub>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2</m:t>
                                          </m:r>
                                        </m:sub>
                                      </m:sSub>
                                    </m:e>
                                  </m:d>
                                </m:e>
                              </m:func>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1">
                                      <a:latin typeface="Cambria Math" panose="02040503050406030204" pitchFamily="18" charset="0"/>
                                    </a:rPr>
                                    <m:t>𝒙</m:t>
                                  </m:r>
                                </m:e>
                                <m:sub>
                                  <m:r>
                                    <a:rPr lang="es-AR" sz="1200" b="1" i="1">
                                      <a:latin typeface="Cambria Math" panose="02040503050406030204" pitchFamily="18" charset="0"/>
                                    </a:rPr>
                                    <m:t>𝒚𝑬𝑭</m:t>
                                  </m:r>
                                </m:sub>
                              </m:sSub>
                              <m:func>
                                <m:funcPr>
                                  <m:ctrlPr>
                                    <a:rPr lang="es-AR" sz="1200" b="0" i="1">
                                      <a:latin typeface="Cambria Math" panose="02040503050406030204" pitchFamily="18" charset="0"/>
                                    </a:rPr>
                                  </m:ctrlPr>
                                </m:funcPr>
                                <m:fName>
                                  <m:r>
                                    <a:rPr lang="es-AR" sz="1200" b="0" i="0">
                                      <a:latin typeface="Cambria Math" panose="02040503050406030204" pitchFamily="18" charset="0"/>
                                    </a:rPr>
                                    <m:t>.</m:t>
                                  </m:r>
                                  <m:r>
                                    <a:rPr lang="es-AR" sz="1200" b="1" i="0">
                                      <a:latin typeface="Cambria Math" panose="02040503050406030204" pitchFamily="18" charset="0"/>
                                    </a:rPr>
                                    <m:t>𝐜𝐨𝐬</m:t>
                                  </m:r>
                                </m:fName>
                                <m:e>
                                  <m:d>
                                    <m:dPr>
                                      <m:ctrlPr>
                                        <a:rPr lang="es-AR" sz="1200" b="0" i="1">
                                          <a:latin typeface="Cambria Math" panose="02040503050406030204" pitchFamily="18" charset="0"/>
                                        </a:rPr>
                                      </m:ctrlPr>
                                    </m:dPr>
                                    <m:e>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1</m:t>
                                          </m:r>
                                        </m:sub>
                                      </m:sSub>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2</m:t>
                                          </m:r>
                                        </m:sub>
                                      </m:sSub>
                                    </m:e>
                                  </m:d>
                                </m:e>
                              </m:func>
                            </m:num>
                            <m:den>
                              <m:sSub>
                                <m:sSubPr>
                                  <m:ctrlPr>
                                    <a:rPr lang="es-AR" sz="1200" b="0" i="1">
                                      <a:latin typeface="Cambria Math" panose="02040503050406030204" pitchFamily="18" charset="0"/>
                                    </a:rPr>
                                  </m:ctrlPr>
                                </m:sSubPr>
                                <m:e>
                                  <m:r>
                                    <a:rPr lang="es-AR" sz="1200" b="1" i="1">
                                      <a:latin typeface="Cambria Math" panose="02040503050406030204" pitchFamily="18" charset="0"/>
                                    </a:rPr>
                                    <m:t>𝒙</m:t>
                                  </m:r>
                                </m:e>
                                <m:sub>
                                  <m:r>
                                    <a:rPr lang="es-AR" sz="1200" b="1" i="1">
                                      <a:latin typeface="Cambria Math" panose="02040503050406030204" pitchFamily="18" charset="0"/>
                                    </a:rPr>
                                    <m:t>𝒙𝑬𝑭</m:t>
                                  </m:r>
                                </m:sub>
                              </m:sSub>
                              <m:r>
                                <a:rPr lang="es-AR" sz="1200" b="0" i="0">
                                  <a:latin typeface="Cambria Math" panose="02040503050406030204" pitchFamily="18" charset="0"/>
                                </a:rPr>
                                <m:t>.</m:t>
                              </m:r>
                              <m:func>
                                <m:funcPr>
                                  <m:ctrlPr>
                                    <a:rPr lang="es-AR" sz="1200" b="0" i="1">
                                      <a:latin typeface="Cambria Math" panose="02040503050406030204" pitchFamily="18" charset="0"/>
                                    </a:rPr>
                                  </m:ctrlPr>
                                </m:funcPr>
                                <m:fName>
                                  <m:r>
                                    <a:rPr lang="es-AR" sz="1200" b="1" i="0">
                                      <a:latin typeface="Cambria Math" panose="02040503050406030204" pitchFamily="18" charset="0"/>
                                    </a:rPr>
                                    <m:t>𝐜𝐨𝐬</m:t>
                                  </m:r>
                                </m:fName>
                                <m:e>
                                  <m:d>
                                    <m:dPr>
                                      <m:ctrlPr>
                                        <a:rPr lang="es-AR" sz="1200" b="0" i="1">
                                          <a:latin typeface="Cambria Math" panose="02040503050406030204" pitchFamily="18" charset="0"/>
                                        </a:rPr>
                                      </m:ctrlPr>
                                    </m:dPr>
                                    <m:e>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1</m:t>
                                          </m:r>
                                        </m:sub>
                                      </m:sSub>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2</m:t>
                                          </m:r>
                                        </m:sub>
                                      </m:sSub>
                                    </m:e>
                                  </m:d>
                                </m:e>
                              </m:func>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1">
                                      <a:latin typeface="Cambria Math" panose="02040503050406030204" pitchFamily="18" charset="0"/>
                                    </a:rPr>
                                    <m:t>𝒙</m:t>
                                  </m:r>
                                </m:e>
                                <m:sub>
                                  <m:r>
                                    <a:rPr lang="es-AR" sz="1200" b="1" i="1">
                                      <a:latin typeface="Cambria Math" panose="02040503050406030204" pitchFamily="18" charset="0"/>
                                    </a:rPr>
                                    <m:t>𝒚𝑬𝑭</m:t>
                                  </m:r>
                                </m:sub>
                              </m:sSub>
                              <m:func>
                                <m:funcPr>
                                  <m:ctrlPr>
                                    <a:rPr lang="es-AR" sz="1200" b="0" i="1">
                                      <a:latin typeface="Cambria Math" panose="02040503050406030204" pitchFamily="18" charset="0"/>
                                    </a:rPr>
                                  </m:ctrlPr>
                                </m:funcPr>
                                <m:fName>
                                  <m:r>
                                    <a:rPr lang="es-AR" sz="1200" b="0" i="0">
                                      <a:latin typeface="Cambria Math" panose="02040503050406030204" pitchFamily="18" charset="0"/>
                                    </a:rPr>
                                    <m:t>.</m:t>
                                  </m:r>
                                  <m:r>
                                    <a:rPr lang="es-AR" sz="1200" b="1" i="0">
                                      <a:latin typeface="Cambria Math" panose="02040503050406030204" pitchFamily="18" charset="0"/>
                                    </a:rPr>
                                    <m:t>𝐬𝐞𝐧</m:t>
                                  </m:r>
                                </m:fName>
                                <m:e>
                                  <m:d>
                                    <m:dPr>
                                      <m:ctrlPr>
                                        <a:rPr lang="es-AR" sz="1200" b="0" i="1">
                                          <a:latin typeface="Cambria Math" panose="02040503050406030204" pitchFamily="18" charset="0"/>
                                        </a:rPr>
                                      </m:ctrlPr>
                                    </m:dPr>
                                    <m:e>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1</m:t>
                                          </m:r>
                                        </m:sub>
                                      </m:sSub>
                                      <m:r>
                                        <a:rPr lang="es-AR" sz="1200" b="0" i="0">
                                          <a:latin typeface="Cambria Math" panose="02040503050406030204" pitchFamily="18" charset="0"/>
                                        </a:rPr>
                                        <m:t>+</m:t>
                                      </m:r>
                                      <m:sSub>
                                        <m:sSubPr>
                                          <m:ctrlPr>
                                            <a:rPr lang="es-AR" sz="1200" b="0" i="1">
                                              <a:latin typeface="Cambria Math" panose="02040503050406030204" pitchFamily="18" charset="0"/>
                                            </a:rPr>
                                          </m:ctrlPr>
                                        </m:sSubPr>
                                        <m:e>
                                          <m:r>
                                            <a:rPr lang="es-AR" sz="1200" b="1" i="0">
                                              <a:latin typeface="Cambria Math" panose="02040503050406030204" pitchFamily="18" charset="0"/>
                                            </a:rPr>
                                            <m:t>𝐪</m:t>
                                          </m:r>
                                        </m:e>
                                        <m:sub>
                                          <m:r>
                                            <a:rPr lang="es-AR" sz="1200" b="0" i="0">
                                              <a:latin typeface="Cambria Math" panose="02040503050406030204" pitchFamily="18" charset="0"/>
                                            </a:rPr>
                                            <m:t>2</m:t>
                                          </m:r>
                                        </m:sub>
                                      </m:sSub>
                                    </m:e>
                                  </m:d>
                                </m:e>
                              </m:func>
                            </m:den>
                          </m:f>
                        </m:e>
                      </m:d>
                      <m:r>
                        <a:rPr lang="es-AR" sz="1200" b="0" i="0">
                          <a:latin typeface="Cambria Math" panose="02040503050406030204" pitchFamily="18" charset="0"/>
                        </a:rPr>
                        <m:t> </m:t>
                      </m:r>
                    </m:oMath>
                  </m:oMathPara>
                </a14:m>
                <a:endParaRPr lang="es-AR" sz="1200" dirty="0"/>
              </a:p>
            </p:txBody>
          </p:sp>
        </mc:Choice>
        <mc:Fallback xmlns="">
          <p:sp>
            <p:nvSpPr>
              <p:cNvPr id="28" name="Rectángulo 27">
                <a:extLst>
                  <a:ext uri="{FF2B5EF4-FFF2-40B4-BE49-F238E27FC236}">
                    <a16:creationId xmlns:a16="http://schemas.microsoft.com/office/drawing/2014/main" id="{D640DB13-7635-4FA0-AA82-80689C247822}"/>
                  </a:ext>
                </a:extLst>
              </p:cNvPr>
              <p:cNvSpPr>
                <a:spLocks noRot="1" noChangeAspect="1" noMove="1" noResize="1" noEditPoints="1" noAdjustHandles="1" noChangeArrowheads="1" noChangeShapeType="1" noTextEdit="1"/>
              </p:cNvSpPr>
              <p:nvPr/>
            </p:nvSpPr>
            <p:spPr>
              <a:xfrm>
                <a:off x="4023930" y="4806603"/>
                <a:ext cx="4011421" cy="513410"/>
              </a:xfrm>
              <a:prstGeom prst="rect">
                <a:avLst/>
              </a:prstGeom>
              <a:blipFill>
                <a:blip r:embed="rId1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9" name="Rectángulo 28">
                <a:extLst>
                  <a:ext uri="{FF2B5EF4-FFF2-40B4-BE49-F238E27FC236}">
                    <a16:creationId xmlns:a16="http://schemas.microsoft.com/office/drawing/2014/main" id="{714B2515-46DA-485D-B660-B4D8208E7A6A}"/>
                  </a:ext>
                </a:extLst>
              </p:cNvPr>
              <p:cNvSpPr/>
              <p:nvPr/>
            </p:nvSpPr>
            <p:spPr>
              <a:xfrm>
                <a:off x="4410415" y="3715409"/>
                <a:ext cx="2901307" cy="8261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𝑅</m:t>
                              </m:r>
                            </m:e>
                            <m:sub>
                              <m:r>
                                <a:rPr lang="es-AR" i="0">
                                  <a:latin typeface="Cambria Math" panose="02040503050406030204" pitchFamily="18" charset="0"/>
                                </a:rPr>
                                <m:t>4</m:t>
                              </m:r>
                            </m:sub>
                          </m:sSub>
                        </m:e>
                      </m:sPre>
                      <m:r>
                        <a:rPr lang="es-AR" i="0">
                          <a:latin typeface="Cambria Math" panose="02040503050406030204" pitchFamily="18" charset="0"/>
                        </a:rPr>
                        <m:t>=</m:t>
                      </m:r>
                      <m:d>
                        <m:dPr>
                          <m:begChr m:val="["/>
                          <m:endChr m:val="]"/>
                          <m:ctrlPr>
                            <a:rPr lang="es-AR" i="1">
                              <a:latin typeface="Cambria Math" panose="02040503050406030204" pitchFamily="18" charset="0"/>
                            </a:rPr>
                          </m:ctrlPr>
                        </m:dPr>
                        <m:e>
                          <m:m>
                            <m:mPr>
                              <m:plcHide m:val="on"/>
                              <m:mcs>
                                <m:mc>
                                  <m:mcPr>
                                    <m:count m:val="3"/>
                                    <m:mcJc m:val="center"/>
                                  </m:mcPr>
                                </m:mc>
                              </m:mcs>
                              <m:ctrlPr>
                                <a:rPr lang="es-AR" i="1">
                                  <a:latin typeface="Cambria Math" panose="02040503050406030204" pitchFamily="18" charset="0"/>
                                </a:rPr>
                              </m:ctrlPr>
                            </m:mPr>
                            <m:mr>
                              <m:e>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𝑥𝐸𝐹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𝑦</m:t>
                                    </m:r>
                                  </m:e>
                                  <m:sub>
                                    <m:r>
                                      <a:rPr lang="es-AR" i="1">
                                        <a:latin typeface="Cambria Math" panose="02040503050406030204" pitchFamily="18" charset="0"/>
                                      </a:rPr>
                                      <m:t>𝑥𝐸𝐹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𝑧</m:t>
                                    </m:r>
                                  </m:e>
                                  <m:sub>
                                    <m:r>
                                      <a:rPr lang="es-AR" i="1">
                                        <a:latin typeface="Cambria Math" panose="02040503050406030204" pitchFamily="18" charset="0"/>
                                      </a:rPr>
                                      <m:t>𝑥𝐸𝐹</m:t>
                                    </m:r>
                                  </m:sub>
                                </m:sSub>
                              </m:e>
                            </m:mr>
                            <m:mr>
                              <m:e>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𝑦𝐸𝐹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𝑦</m:t>
                                    </m:r>
                                  </m:e>
                                  <m:sub>
                                    <m:r>
                                      <a:rPr lang="es-AR" i="1">
                                        <a:latin typeface="Cambria Math" panose="02040503050406030204" pitchFamily="18" charset="0"/>
                                      </a:rPr>
                                      <m:t>𝑦𝐸𝐹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𝑧</m:t>
                                    </m:r>
                                  </m:e>
                                  <m:sub>
                                    <m:r>
                                      <a:rPr lang="es-AR" i="1">
                                        <a:latin typeface="Cambria Math" panose="02040503050406030204" pitchFamily="18" charset="0"/>
                                      </a:rPr>
                                      <m:t>𝑦𝐸𝐹</m:t>
                                    </m:r>
                                  </m:sub>
                                </m:sSub>
                              </m:e>
                            </m:mr>
                            <m:mr>
                              <m:e>
                                <m:sSub>
                                  <m:sSubPr>
                                    <m:ctrlPr>
                                      <a:rPr lang="es-AR" i="1">
                                        <a:latin typeface="Cambria Math" panose="02040503050406030204" pitchFamily="18" charset="0"/>
                                      </a:rPr>
                                    </m:ctrlPr>
                                  </m:sSubPr>
                                  <m:e>
                                    <m:r>
                                      <a:rPr lang="es-AR" i="1">
                                        <a:latin typeface="Cambria Math" panose="02040503050406030204" pitchFamily="18" charset="0"/>
                                      </a:rPr>
                                      <m:t>𝑥</m:t>
                                    </m:r>
                                  </m:e>
                                  <m:sub>
                                    <m:r>
                                      <a:rPr lang="es-AR" i="1">
                                        <a:latin typeface="Cambria Math" panose="02040503050406030204" pitchFamily="18" charset="0"/>
                                      </a:rPr>
                                      <m:t>𝑧𝐸𝐹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𝑦</m:t>
                                    </m:r>
                                  </m:e>
                                  <m:sub>
                                    <m:r>
                                      <a:rPr lang="es-AR" i="1">
                                        <a:latin typeface="Cambria Math" panose="02040503050406030204" pitchFamily="18" charset="0"/>
                                      </a:rPr>
                                      <m:t>𝑧𝐸𝐹</m:t>
                                    </m:r>
                                  </m:sub>
                                </m:sSub>
                              </m:e>
                              <m:e>
                                <m:sSub>
                                  <m:sSubPr>
                                    <m:ctrlPr>
                                      <a:rPr lang="es-AR" i="1">
                                        <a:latin typeface="Cambria Math" panose="02040503050406030204" pitchFamily="18" charset="0"/>
                                      </a:rPr>
                                    </m:ctrlPr>
                                  </m:sSubPr>
                                  <m:e>
                                    <m:r>
                                      <a:rPr lang="es-AR" i="1">
                                        <a:latin typeface="Cambria Math" panose="02040503050406030204" pitchFamily="18" charset="0"/>
                                      </a:rPr>
                                      <m:t>𝑧</m:t>
                                    </m:r>
                                  </m:e>
                                  <m:sub>
                                    <m:r>
                                      <a:rPr lang="es-AR" i="1">
                                        <a:latin typeface="Cambria Math" panose="02040503050406030204" pitchFamily="18" charset="0"/>
                                      </a:rPr>
                                      <m:t>𝑧𝐸𝐹</m:t>
                                    </m:r>
                                  </m:sub>
                                </m:sSub>
                              </m:e>
                            </m:mr>
                          </m:m>
                        </m:e>
                      </m:d>
                    </m:oMath>
                  </m:oMathPara>
                </a14:m>
                <a:endParaRPr lang="es-AR" dirty="0"/>
              </a:p>
            </p:txBody>
          </p:sp>
        </mc:Choice>
        <mc:Fallback xmlns="">
          <p:sp>
            <p:nvSpPr>
              <p:cNvPr id="29" name="Rectángulo 28">
                <a:extLst>
                  <a:ext uri="{FF2B5EF4-FFF2-40B4-BE49-F238E27FC236}">
                    <a16:creationId xmlns:a16="http://schemas.microsoft.com/office/drawing/2014/main" id="{714B2515-46DA-485D-B660-B4D8208E7A6A}"/>
                  </a:ext>
                </a:extLst>
              </p:cNvPr>
              <p:cNvSpPr>
                <a:spLocks noRot="1" noChangeAspect="1" noMove="1" noResize="1" noEditPoints="1" noAdjustHandles="1" noChangeArrowheads="1" noChangeShapeType="1" noTextEdit="1"/>
              </p:cNvSpPr>
              <p:nvPr/>
            </p:nvSpPr>
            <p:spPr>
              <a:xfrm>
                <a:off x="4410415" y="3715409"/>
                <a:ext cx="2901307" cy="826188"/>
              </a:xfrm>
              <a:prstGeom prst="rect">
                <a:avLst/>
              </a:prstGeom>
              <a:blipFill>
                <a:blip r:embed="rId17"/>
                <a:stretch>
                  <a:fillRect/>
                </a:stretch>
              </a:blipFill>
            </p:spPr>
            <p:txBody>
              <a:bodyPr/>
              <a:lstStyle/>
              <a:p>
                <a:r>
                  <a:rPr lang="es-AR">
                    <a:noFill/>
                  </a:rPr>
                  <a:t> </a:t>
                </a:r>
              </a:p>
            </p:txBody>
          </p:sp>
        </mc:Fallback>
      </mc:AlternateContent>
      <p:pic>
        <p:nvPicPr>
          <p:cNvPr id="30" name="Imagen 29">
            <a:extLst>
              <a:ext uri="{FF2B5EF4-FFF2-40B4-BE49-F238E27FC236}">
                <a16:creationId xmlns:a16="http://schemas.microsoft.com/office/drawing/2014/main" id="{043D431D-0048-4E49-9AEB-57DDD86B3951}"/>
              </a:ext>
            </a:extLst>
          </p:cNvPr>
          <p:cNvPicPr>
            <a:picLocks noChangeAspect="1"/>
          </p:cNvPicPr>
          <p:nvPr/>
        </p:nvPicPr>
        <p:blipFill rotWithShape="1">
          <a:blip r:embed="rId18"/>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4149977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F8057B45-45E8-4BFD-BE51-67AE89D2713C}"/>
              </a:ext>
            </a:extLst>
          </p:cNvPr>
          <p:cNvPicPr>
            <a:picLocks noChangeAspect="1"/>
          </p:cNvPicPr>
          <p:nvPr/>
        </p:nvPicPr>
        <p:blipFill rotWithShape="1">
          <a:blip r:embed="rId3"/>
          <a:srcRect l="20217" t="62464" r="69835" b="24927"/>
          <a:stretch/>
        </p:blipFill>
        <p:spPr>
          <a:xfrm>
            <a:off x="1348557" y="1815203"/>
            <a:ext cx="1212872" cy="864706"/>
          </a:xfrm>
          <a:prstGeom prst="rect">
            <a:avLst/>
          </a:prstGeom>
        </p:spPr>
      </p:pic>
      <p:sp>
        <p:nvSpPr>
          <p:cNvPr id="3" name="Título 2">
            <a:extLst>
              <a:ext uri="{FF2B5EF4-FFF2-40B4-BE49-F238E27FC236}">
                <a16:creationId xmlns:a16="http://schemas.microsoft.com/office/drawing/2014/main" id="{ACC001A8-758D-4C16-AA1F-20C61B6E1CC0}"/>
              </a:ext>
            </a:extLst>
          </p:cNvPr>
          <p:cNvSpPr>
            <a:spLocks noGrp="1"/>
          </p:cNvSpPr>
          <p:nvPr>
            <p:ph type="title"/>
          </p:nvPr>
        </p:nvSpPr>
        <p:spPr/>
        <p:txBody>
          <a:bodyPr/>
          <a:lstStyle/>
          <a:p>
            <a:r>
              <a:rPr lang="es-ES" dirty="0"/>
              <a:t>CINEMÁTICA INVERSA</a:t>
            </a:r>
            <a:endParaRPr lang="es-AR" dirty="0"/>
          </a:p>
        </p:txBody>
      </p:sp>
      <p:sp>
        <p:nvSpPr>
          <p:cNvPr id="5" name="Marcador de número de diapositiva 4">
            <a:extLst>
              <a:ext uri="{FF2B5EF4-FFF2-40B4-BE49-F238E27FC236}">
                <a16:creationId xmlns:a16="http://schemas.microsoft.com/office/drawing/2014/main" id="{3DFAAD79-5B80-4898-B8C8-082013C9EECB}"/>
              </a:ext>
            </a:extLst>
          </p:cNvPr>
          <p:cNvSpPr>
            <a:spLocks noGrp="1"/>
          </p:cNvSpPr>
          <p:nvPr>
            <p:ph type="sldNum" sz="quarter" idx="12"/>
          </p:nvPr>
        </p:nvSpPr>
        <p:spPr>
          <a:xfrm>
            <a:off x="3068782" y="6424012"/>
            <a:ext cx="294460" cy="187367"/>
          </a:xfrm>
        </p:spPr>
        <p:txBody>
          <a:bodyPr/>
          <a:lstStyle/>
          <a:p>
            <a:pPr rtl="0"/>
            <a:fld id="{9EC71654-96A5-4280-94F3-931C61A9F92C}" type="slidenum">
              <a:rPr lang="es-ES" noProof="0" smtClean="0"/>
              <a:pPr rtl="0"/>
              <a:t>13</a:t>
            </a:fld>
            <a:endParaRPr lang="es-ES" noProof="0" dirty="0"/>
          </a:p>
        </p:txBody>
      </p:sp>
      <p:sp>
        <p:nvSpPr>
          <p:cNvPr id="9" name="Marcador de contenido 8">
            <a:extLst>
              <a:ext uri="{FF2B5EF4-FFF2-40B4-BE49-F238E27FC236}">
                <a16:creationId xmlns:a16="http://schemas.microsoft.com/office/drawing/2014/main" id="{AE0D1012-57E5-4A50-8729-E2B6C6BBBB19}"/>
              </a:ext>
            </a:extLst>
          </p:cNvPr>
          <p:cNvSpPr>
            <a:spLocks noGrp="1"/>
          </p:cNvSpPr>
          <p:nvPr>
            <p:ph idx="16"/>
          </p:nvPr>
        </p:nvSpPr>
        <p:spPr>
          <a:xfrm>
            <a:off x="232210" y="1890003"/>
            <a:ext cx="3445566" cy="495389"/>
          </a:xfrm>
        </p:spPr>
        <p:txBody>
          <a:bodyPr/>
          <a:lstStyle/>
          <a:p>
            <a:r>
              <a:rPr lang="es-ES" dirty="0"/>
              <a:t>Método geométrico</a:t>
            </a:r>
            <a:endParaRPr lang="es-AR" dirty="0"/>
          </a:p>
        </p:txBody>
      </p:sp>
      <mc:AlternateContent xmlns:mc="http://schemas.openxmlformats.org/markup-compatibility/2006" xmlns:a14="http://schemas.microsoft.com/office/drawing/2010/main">
        <mc:Choice Requires="a14">
          <p:sp>
            <p:nvSpPr>
              <p:cNvPr id="17" name="Rectángulo 16">
                <a:extLst>
                  <a:ext uri="{FF2B5EF4-FFF2-40B4-BE49-F238E27FC236}">
                    <a16:creationId xmlns:a16="http://schemas.microsoft.com/office/drawing/2014/main" id="{A9B49E50-9BE4-4AE9-81C8-34C92016676C}"/>
                  </a:ext>
                </a:extLst>
              </p:cNvPr>
              <p:cNvSpPr/>
              <p:nvPr/>
            </p:nvSpPr>
            <p:spPr>
              <a:xfrm>
                <a:off x="268603" y="2588337"/>
                <a:ext cx="3458521" cy="3231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AR" sz="1500" i="1">
                              <a:latin typeface="Cambria Math" panose="02040503050406030204" pitchFamily="18" charset="0"/>
                            </a:rPr>
                          </m:ctrlPr>
                        </m:accPr>
                        <m:e>
                          <m:r>
                            <a:rPr lang="es-ES" sz="1500" i="1">
                              <a:latin typeface="Cambria Math" panose="02040503050406030204" pitchFamily="18" charset="0"/>
                            </a:rPr>
                            <m:t>𝑞</m:t>
                          </m:r>
                        </m:e>
                      </m:acc>
                      <m:r>
                        <a:rPr lang="es-ES" sz="1500" i="1">
                          <a:latin typeface="Cambria Math" panose="02040503050406030204" pitchFamily="18" charset="0"/>
                        </a:rPr>
                        <m:t>=</m:t>
                      </m:r>
                      <m:r>
                        <a:rPr lang="es-ES" sz="1500" i="1">
                          <a:latin typeface="Cambria Math" panose="02040503050406030204" pitchFamily="18" charset="0"/>
                        </a:rPr>
                        <m:t>𝑓</m:t>
                      </m:r>
                      <m:d>
                        <m:dPr>
                          <m:ctrlPr>
                            <a:rPr lang="es-AR" sz="1500" i="1">
                              <a:latin typeface="Cambria Math" panose="02040503050406030204" pitchFamily="18" charset="0"/>
                            </a:rPr>
                          </m:ctrlPr>
                        </m:dPr>
                        <m:e>
                          <m:r>
                            <a:rPr lang="es-ES" sz="1500" i="1">
                              <a:latin typeface="Cambria Math" panose="02040503050406030204" pitchFamily="18" charset="0"/>
                            </a:rPr>
                            <m:t>𝑥</m:t>
                          </m:r>
                          <m:r>
                            <a:rPr lang="es-ES" sz="1500" i="1">
                              <a:latin typeface="Cambria Math" panose="02040503050406030204" pitchFamily="18" charset="0"/>
                            </a:rPr>
                            <m:t>,</m:t>
                          </m:r>
                          <m:r>
                            <a:rPr lang="es-ES" sz="1500" i="1">
                              <a:latin typeface="Cambria Math" panose="02040503050406030204" pitchFamily="18" charset="0"/>
                            </a:rPr>
                            <m:t>𝑦</m:t>
                          </m:r>
                          <m:r>
                            <a:rPr lang="es-ES" sz="1500" i="1">
                              <a:latin typeface="Cambria Math" panose="02040503050406030204" pitchFamily="18" charset="0"/>
                            </a:rPr>
                            <m:t>,</m:t>
                          </m:r>
                          <m:r>
                            <a:rPr lang="es-ES" sz="1500" i="1">
                              <a:latin typeface="Cambria Math" panose="02040503050406030204" pitchFamily="18" charset="0"/>
                            </a:rPr>
                            <m:t>𝑧</m:t>
                          </m:r>
                          <m:r>
                            <a:rPr lang="es-ES" sz="1500" i="1">
                              <a:latin typeface="Cambria Math" panose="02040503050406030204" pitchFamily="18" charset="0"/>
                            </a:rPr>
                            <m:t>,∅</m:t>
                          </m:r>
                        </m:e>
                      </m:d>
                      <m:r>
                        <a:rPr lang="es-ES" sz="1500" i="1">
                          <a:latin typeface="Cambria Math" panose="02040503050406030204" pitchFamily="18" charset="0"/>
                        </a:rPr>
                        <m:t>=</m:t>
                      </m:r>
                      <m:r>
                        <a:rPr lang="es-ES" sz="1500" i="1">
                          <a:latin typeface="Cambria Math" panose="02040503050406030204" pitchFamily="18" charset="0"/>
                        </a:rPr>
                        <m:t>𝑓</m:t>
                      </m:r>
                      <m:r>
                        <a:rPr lang="es-ES" sz="1500" i="1">
                          <a:latin typeface="Cambria Math" panose="02040503050406030204" pitchFamily="18" charset="0"/>
                        </a:rPr>
                        <m:t>(</m:t>
                      </m:r>
                      <m:sSub>
                        <m:sSubPr>
                          <m:ctrlPr>
                            <a:rPr lang="es-AR" sz="1500" i="1">
                              <a:latin typeface="Cambria Math" panose="02040503050406030204" pitchFamily="18" charset="0"/>
                            </a:rPr>
                          </m:ctrlPr>
                        </m:sSubPr>
                        <m:e>
                          <m:r>
                            <a:rPr lang="es-ES" sz="1500" i="1">
                              <a:latin typeface="Cambria Math" panose="02040503050406030204" pitchFamily="18" charset="0"/>
                            </a:rPr>
                            <m:t>𝑥</m:t>
                          </m:r>
                        </m:e>
                        <m:sub>
                          <m:r>
                            <a:rPr lang="es-ES" sz="1500" i="1">
                              <a:latin typeface="Cambria Math" panose="02040503050406030204" pitchFamily="18" charset="0"/>
                            </a:rPr>
                            <m:t>𝐸𝐹</m:t>
                          </m:r>
                        </m:sub>
                      </m:sSub>
                      <m:r>
                        <a:rPr lang="es-ES" sz="1500" i="1">
                          <a:latin typeface="Cambria Math" panose="02040503050406030204" pitchFamily="18" charset="0"/>
                        </a:rPr>
                        <m:t>, </m:t>
                      </m:r>
                      <m:sSub>
                        <m:sSubPr>
                          <m:ctrlPr>
                            <a:rPr lang="es-AR" sz="1500" i="1">
                              <a:latin typeface="Cambria Math" panose="02040503050406030204" pitchFamily="18" charset="0"/>
                            </a:rPr>
                          </m:ctrlPr>
                        </m:sSubPr>
                        <m:e>
                          <m:r>
                            <a:rPr lang="es-ES" sz="1500" i="1">
                              <a:latin typeface="Cambria Math" panose="02040503050406030204" pitchFamily="18" charset="0"/>
                            </a:rPr>
                            <m:t>𝑦</m:t>
                          </m:r>
                        </m:e>
                        <m:sub>
                          <m:r>
                            <a:rPr lang="es-ES" sz="1500" i="1">
                              <a:latin typeface="Cambria Math" panose="02040503050406030204" pitchFamily="18" charset="0"/>
                            </a:rPr>
                            <m:t>𝐸𝐹</m:t>
                          </m:r>
                        </m:sub>
                      </m:sSub>
                      <m:r>
                        <a:rPr lang="es-ES" sz="1500" i="1">
                          <a:latin typeface="Cambria Math" panose="02040503050406030204" pitchFamily="18" charset="0"/>
                        </a:rPr>
                        <m:t>, </m:t>
                      </m:r>
                      <m:sSub>
                        <m:sSubPr>
                          <m:ctrlPr>
                            <a:rPr lang="es-AR" sz="1500" i="1">
                              <a:latin typeface="Cambria Math" panose="02040503050406030204" pitchFamily="18" charset="0"/>
                            </a:rPr>
                          </m:ctrlPr>
                        </m:sSubPr>
                        <m:e>
                          <m:r>
                            <a:rPr lang="es-ES" sz="1500" i="1">
                              <a:latin typeface="Cambria Math" panose="02040503050406030204" pitchFamily="18" charset="0"/>
                            </a:rPr>
                            <m:t>𝑧</m:t>
                          </m:r>
                        </m:e>
                        <m:sub>
                          <m:r>
                            <a:rPr lang="es-ES" sz="1500" i="1">
                              <a:latin typeface="Cambria Math" panose="02040503050406030204" pitchFamily="18" charset="0"/>
                            </a:rPr>
                            <m:t>𝐸𝐹</m:t>
                          </m:r>
                        </m:sub>
                      </m:sSub>
                      <m:r>
                        <a:rPr lang="es-ES" sz="1500" i="1">
                          <a:latin typeface="Cambria Math" panose="02040503050406030204" pitchFamily="18" charset="0"/>
                        </a:rPr>
                        <m:t>, </m:t>
                      </m:r>
                      <m:sSub>
                        <m:sSubPr>
                          <m:ctrlPr>
                            <a:rPr lang="es-AR" sz="1500" i="1">
                              <a:latin typeface="Cambria Math" panose="02040503050406030204" pitchFamily="18" charset="0"/>
                            </a:rPr>
                          </m:ctrlPr>
                        </m:sSubPr>
                        <m:e>
                          <m:r>
                            <a:rPr lang="es-ES" sz="1500" i="1">
                              <a:latin typeface="Cambria Math" panose="02040503050406030204" pitchFamily="18" charset="0"/>
                            </a:rPr>
                            <m:t>∅</m:t>
                          </m:r>
                        </m:e>
                        <m:sub>
                          <m:r>
                            <a:rPr lang="es-ES" sz="1500" i="1">
                              <a:latin typeface="Cambria Math" panose="02040503050406030204" pitchFamily="18" charset="0"/>
                            </a:rPr>
                            <m:t>𝐸𝐹</m:t>
                          </m:r>
                        </m:sub>
                      </m:sSub>
                      <m:r>
                        <a:rPr lang="es-ES" sz="1500" i="1">
                          <a:latin typeface="Cambria Math" panose="02040503050406030204" pitchFamily="18" charset="0"/>
                        </a:rPr>
                        <m:t>)</m:t>
                      </m:r>
                    </m:oMath>
                  </m:oMathPara>
                </a14:m>
                <a:endParaRPr lang="es-AR" sz="1500" dirty="0"/>
              </a:p>
            </p:txBody>
          </p:sp>
        </mc:Choice>
        <mc:Fallback xmlns="">
          <p:sp>
            <p:nvSpPr>
              <p:cNvPr id="17" name="Rectángulo 16">
                <a:extLst>
                  <a:ext uri="{FF2B5EF4-FFF2-40B4-BE49-F238E27FC236}">
                    <a16:creationId xmlns:a16="http://schemas.microsoft.com/office/drawing/2014/main" id="{A9B49E50-9BE4-4AE9-81C8-34C92016676C}"/>
                  </a:ext>
                </a:extLst>
              </p:cNvPr>
              <p:cNvSpPr>
                <a:spLocks noRot="1" noChangeAspect="1" noMove="1" noResize="1" noEditPoints="1" noAdjustHandles="1" noChangeArrowheads="1" noChangeShapeType="1" noTextEdit="1"/>
              </p:cNvSpPr>
              <p:nvPr/>
            </p:nvSpPr>
            <p:spPr>
              <a:xfrm>
                <a:off x="268603" y="2588337"/>
                <a:ext cx="3458521" cy="323165"/>
              </a:xfrm>
              <a:prstGeom prst="rect">
                <a:avLst/>
              </a:prstGeom>
              <a:blipFill>
                <a:blip r:embed="rId4"/>
                <a:stretch>
                  <a:fillRect b="-9434"/>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9" name="Rectángulo 18">
                <a:extLst>
                  <a:ext uri="{FF2B5EF4-FFF2-40B4-BE49-F238E27FC236}">
                    <a16:creationId xmlns:a16="http://schemas.microsoft.com/office/drawing/2014/main" id="{EC11BE3B-2643-4722-8766-89E908DEFA14}"/>
                  </a:ext>
                </a:extLst>
              </p:cNvPr>
              <p:cNvSpPr/>
              <p:nvPr/>
            </p:nvSpPr>
            <p:spPr>
              <a:xfrm>
                <a:off x="219255" y="3108438"/>
                <a:ext cx="3458521" cy="369332"/>
              </a:xfrm>
              <a:prstGeom prst="rect">
                <a:avLst/>
              </a:prstGeom>
            </p:spPr>
            <p:txBody>
              <a:bodyPr wrap="square">
                <a:spAutoFit/>
              </a:bodyPr>
              <a:lstStyle/>
              <a:p>
                <a:r>
                  <a:rPr lang="es-ES" dirty="0">
                    <a:latin typeface="Calibri" panose="020F0502020204030204" pitchFamily="34" charset="0"/>
                    <a:ea typeface="Times New Roman" panose="02020603050405020304" pitchFamily="18" charset="0"/>
                    <a:cs typeface="Times New Roman" panose="02020603050405020304" pitchFamily="18" charset="0"/>
                  </a:rPr>
                  <a:t>Obtenemos</a:t>
                </a:r>
                <a:r>
                  <a:rPr lang="es-ES" b="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AR" b="1" i="1">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latin typeface="Cambria Math" panose="02040503050406030204" pitchFamily="18" charset="0"/>
                            <a:ea typeface="Times New Roman" panose="02020603050405020304" pitchFamily="18" charset="0"/>
                            <a:cs typeface="Cambria Math" panose="02040503050406030204" pitchFamily="18" charset="0"/>
                          </a:rPr>
                          <m:t>𝟏</m:t>
                        </m:r>
                      </m:sub>
                    </m:sSub>
                  </m:oMath>
                </a14:m>
                <a:r>
                  <a:rPr lang="es-AR" dirty="0">
                    <a:latin typeface="Calibri" panose="020F0502020204030204" pitchFamily="34" charset="0"/>
                    <a:ea typeface="Times New Roman" panose="02020603050405020304" pitchFamily="18" charset="0"/>
                    <a:cs typeface="Times New Roman" panose="02020603050405020304" pitchFamily="18" charset="0"/>
                  </a:rPr>
                  <a:t>:</a:t>
                </a:r>
                <a:endParaRPr lang="es-AR" dirty="0"/>
              </a:p>
            </p:txBody>
          </p:sp>
        </mc:Choice>
        <mc:Fallback xmlns="">
          <p:sp>
            <p:nvSpPr>
              <p:cNvPr id="19" name="Rectángulo 18">
                <a:extLst>
                  <a:ext uri="{FF2B5EF4-FFF2-40B4-BE49-F238E27FC236}">
                    <a16:creationId xmlns:a16="http://schemas.microsoft.com/office/drawing/2014/main" id="{EC11BE3B-2643-4722-8766-89E908DEFA14}"/>
                  </a:ext>
                </a:extLst>
              </p:cNvPr>
              <p:cNvSpPr>
                <a:spLocks noRot="1" noChangeAspect="1" noMove="1" noResize="1" noEditPoints="1" noAdjustHandles="1" noChangeArrowheads="1" noChangeShapeType="1" noTextEdit="1"/>
              </p:cNvSpPr>
              <p:nvPr/>
            </p:nvSpPr>
            <p:spPr>
              <a:xfrm>
                <a:off x="219255" y="3108438"/>
                <a:ext cx="3458521" cy="369332"/>
              </a:xfrm>
              <a:prstGeom prst="rect">
                <a:avLst/>
              </a:prstGeom>
              <a:blipFill>
                <a:blip r:embed="rId5"/>
                <a:stretch>
                  <a:fillRect l="-1587" t="-9836"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0" name="Rectángulo 19">
                <a:extLst>
                  <a:ext uri="{FF2B5EF4-FFF2-40B4-BE49-F238E27FC236}">
                    <a16:creationId xmlns:a16="http://schemas.microsoft.com/office/drawing/2014/main" id="{1A55675C-7AF0-4F33-8990-29311C3370B3}"/>
                  </a:ext>
                </a:extLst>
              </p:cNvPr>
              <p:cNvSpPr/>
              <p:nvPr/>
            </p:nvSpPr>
            <p:spPr>
              <a:xfrm>
                <a:off x="893271" y="3601133"/>
                <a:ext cx="15738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b="1" i="1">
                              <a:latin typeface="Cambria Math" panose="02040503050406030204" pitchFamily="18" charset="0"/>
                            </a:rPr>
                          </m:ctrlPr>
                        </m:sSubPr>
                        <m:e>
                          <m:r>
                            <a:rPr lang="es-AR" b="1" i="1">
                              <a:latin typeface="Cambria Math" panose="02040503050406030204" pitchFamily="18" charset="0"/>
                            </a:rPr>
                            <m:t>𝒒</m:t>
                          </m:r>
                        </m:e>
                        <m:sub>
                          <m:r>
                            <a:rPr lang="es-AR" b="0" i="0">
                              <a:latin typeface="Cambria Math" panose="02040503050406030204" pitchFamily="18" charset="0"/>
                            </a:rPr>
                            <m:t>1</m:t>
                          </m:r>
                        </m:sub>
                      </m:sSub>
                      <m:r>
                        <a:rPr lang="es-AR" b="0" i="0">
                          <a:latin typeface="Cambria Math" panose="02040503050406030204" pitchFamily="18" charset="0"/>
                        </a:rPr>
                        <m:t>= </m:t>
                      </m:r>
                      <m:r>
                        <a:rPr lang="es-AR" b="1" i="1">
                          <a:latin typeface="Cambria Math" panose="02040503050406030204" pitchFamily="18" charset="0"/>
                        </a:rPr>
                        <m:t>𝜷</m:t>
                      </m:r>
                      <m:r>
                        <a:rPr lang="es-AR" b="0" i="0">
                          <a:latin typeface="Cambria Math" panose="02040503050406030204" pitchFamily="18" charset="0"/>
                        </a:rPr>
                        <m:t> ± </m:t>
                      </m:r>
                      <m:r>
                        <a:rPr lang="es-AR" b="1" i="1">
                          <a:latin typeface="Cambria Math" panose="02040503050406030204" pitchFamily="18" charset="0"/>
                        </a:rPr>
                        <m:t>𝜶</m:t>
                      </m:r>
                      <m:r>
                        <a:rPr lang="es-AR" b="0" i="0">
                          <a:latin typeface="Cambria Math" panose="02040503050406030204" pitchFamily="18" charset="0"/>
                        </a:rPr>
                        <m:t> </m:t>
                      </m:r>
                    </m:oMath>
                  </m:oMathPara>
                </a14:m>
                <a:endParaRPr lang="es-AR" dirty="0"/>
              </a:p>
            </p:txBody>
          </p:sp>
        </mc:Choice>
        <mc:Fallback xmlns="">
          <p:sp>
            <p:nvSpPr>
              <p:cNvPr id="20" name="Rectángulo 19">
                <a:extLst>
                  <a:ext uri="{FF2B5EF4-FFF2-40B4-BE49-F238E27FC236}">
                    <a16:creationId xmlns:a16="http://schemas.microsoft.com/office/drawing/2014/main" id="{1A55675C-7AF0-4F33-8990-29311C3370B3}"/>
                  </a:ext>
                </a:extLst>
              </p:cNvPr>
              <p:cNvSpPr>
                <a:spLocks noRot="1" noChangeAspect="1" noMove="1" noResize="1" noEditPoints="1" noAdjustHandles="1" noChangeArrowheads="1" noChangeShapeType="1" noTextEdit="1"/>
              </p:cNvSpPr>
              <p:nvPr/>
            </p:nvSpPr>
            <p:spPr>
              <a:xfrm>
                <a:off x="893271" y="3601133"/>
                <a:ext cx="1573892" cy="369332"/>
              </a:xfrm>
              <a:prstGeom prst="rect">
                <a:avLst/>
              </a:prstGeom>
              <a:blipFill>
                <a:blip r:embed="rId6"/>
                <a:stretch>
                  <a:fillRect b="-13333"/>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228366EC-AA00-43F4-AD47-6AF85D1FA297}"/>
                  </a:ext>
                </a:extLst>
              </p:cNvPr>
              <p:cNvSpPr/>
              <p:nvPr/>
            </p:nvSpPr>
            <p:spPr>
              <a:xfrm>
                <a:off x="219255" y="4148216"/>
                <a:ext cx="3003515" cy="369332"/>
              </a:xfrm>
              <a:prstGeom prst="rect">
                <a:avLst/>
              </a:prstGeom>
            </p:spPr>
            <p:txBody>
              <a:bodyPr wrap="none">
                <a:spAutoFit/>
              </a:bodyPr>
              <a:lstStyle/>
              <a:p>
                <a14:m>
                  <m:oMath xmlns:m="http://schemas.openxmlformats.org/officeDocument/2006/math">
                    <m:sSub>
                      <m:sSubPr>
                        <m:ctrlPr>
                          <a:rPr lang="es-AR" b="1" i="1" smtClean="0">
                            <a:effectLst/>
                            <a:latin typeface="Cambria Math" panose="02040503050406030204" pitchFamily="18" charset="0"/>
                            <a:ea typeface="Times New Roman" panose="02020603050405020304" pitchFamily="18" charset="0"/>
                            <a:cs typeface="Cambria Math" panose="02040503050406030204" pitchFamily="18" charset="0"/>
                          </a:rPr>
                        </m:ctrlPr>
                      </m:sSubPr>
                      <m:e>
                        <m:r>
                          <m:rPr>
                            <m:sty m:val="p"/>
                          </m:rPr>
                          <a:rPr lang="es-ES" b="0" i="0" smtClean="0">
                            <a:effectLst/>
                            <a:latin typeface="Cambria Math" panose="02040503050406030204" pitchFamily="18" charset="0"/>
                            <a:ea typeface="Times New Roman" panose="02020603050405020304" pitchFamily="18" charset="0"/>
                            <a:cs typeface="Cambria Math" panose="02040503050406030204" pitchFamily="18" charset="0"/>
                          </a:rPr>
                          <m:t>Y</m:t>
                        </m:r>
                        <m:r>
                          <a:rPr lang="es-ES" b="1" i="1" smtClean="0">
                            <a:effectLst/>
                            <a:latin typeface="Cambria Math" panose="02040503050406030204" pitchFamily="18" charset="0"/>
                            <a:ea typeface="Times New Roman" panose="02020603050405020304" pitchFamily="18" charset="0"/>
                            <a:cs typeface="Cambria Math" panose="02040503050406030204" pitchFamily="18" charset="0"/>
                          </a:rPr>
                          <m:t> </m:t>
                        </m:r>
                        <m:r>
                          <a:rPr lang="es-AR" b="1" i="1">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latin typeface="Cambria Math" panose="02040503050406030204" pitchFamily="18" charset="0"/>
                            <a:ea typeface="Times New Roman" panose="02020603050405020304" pitchFamily="18" charset="0"/>
                            <a:cs typeface="Cambria Math" panose="02040503050406030204" pitchFamily="18" charset="0"/>
                          </a:rPr>
                          <m:t>𝟐</m:t>
                        </m:r>
                      </m:sub>
                    </m:sSub>
                    <m:r>
                      <a:rPr lang="es-ES" b="1" i="0" smtClean="0">
                        <a:latin typeface="Cambria Math" panose="02040503050406030204" pitchFamily="18" charset="0"/>
                        <a:ea typeface="Times New Roman" panose="02020603050405020304" pitchFamily="18" charset="0"/>
                        <a:cs typeface="Cambria Math" panose="02040503050406030204" pitchFamily="18" charset="0"/>
                      </a:rPr>
                      <m:t> </m:t>
                    </m:r>
                    <m:r>
                      <m:rPr>
                        <m:sty m:val="p"/>
                      </m:rPr>
                      <a:rPr lang="es-ES" b="0" i="0" smtClean="0">
                        <a:latin typeface="Cambria Math" panose="02040503050406030204" pitchFamily="18" charset="0"/>
                        <a:ea typeface="Times New Roman" panose="02020603050405020304" pitchFamily="18" charset="0"/>
                        <a:cs typeface="Cambria Math" panose="02040503050406030204" pitchFamily="18" charset="0"/>
                      </a:rPr>
                      <m:t>con</m:t>
                    </m:r>
                    <m:r>
                      <a:rPr lang="es-ES" b="0" i="0" smtClean="0">
                        <a:latin typeface="Cambria Math" panose="02040503050406030204" pitchFamily="18" charset="0"/>
                        <a:ea typeface="Times New Roman" panose="02020603050405020304" pitchFamily="18" charset="0"/>
                        <a:cs typeface="Cambria Math" panose="02040503050406030204" pitchFamily="18" charset="0"/>
                      </a:rPr>
                      <m:t> </m:t>
                    </m:r>
                  </m:oMath>
                </a14:m>
                <a:r>
                  <a:rPr lang="es-AR" dirty="0">
                    <a:latin typeface="Calibri" panose="020F0502020204030204" pitchFamily="34" charset="0"/>
                    <a:ea typeface="Times New Roman" panose="02020603050405020304" pitchFamily="18" charset="0"/>
                    <a:cs typeface="Times New Roman" panose="02020603050405020304" pitchFamily="18" charset="0"/>
                  </a:rPr>
                  <a:t>el Método Matricial:</a:t>
                </a:r>
                <a:endParaRPr lang="es-AR" dirty="0"/>
              </a:p>
            </p:txBody>
          </p:sp>
        </mc:Choice>
        <mc:Fallback xmlns="">
          <p:sp>
            <p:nvSpPr>
              <p:cNvPr id="21" name="Rectángulo 20">
                <a:extLst>
                  <a:ext uri="{FF2B5EF4-FFF2-40B4-BE49-F238E27FC236}">
                    <a16:creationId xmlns:a16="http://schemas.microsoft.com/office/drawing/2014/main" id="{228366EC-AA00-43F4-AD47-6AF85D1FA297}"/>
                  </a:ext>
                </a:extLst>
              </p:cNvPr>
              <p:cNvSpPr>
                <a:spLocks noRot="1" noChangeAspect="1" noMove="1" noResize="1" noEditPoints="1" noAdjustHandles="1" noChangeArrowheads="1" noChangeShapeType="1" noTextEdit="1"/>
              </p:cNvSpPr>
              <p:nvPr/>
            </p:nvSpPr>
            <p:spPr>
              <a:xfrm>
                <a:off x="219255" y="4148216"/>
                <a:ext cx="3003515" cy="369332"/>
              </a:xfrm>
              <a:prstGeom prst="rect">
                <a:avLst/>
              </a:prstGeom>
              <a:blipFill>
                <a:blip r:embed="rId7"/>
                <a:stretch>
                  <a:fillRect t="-8197" r="-609"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4D86B571-ACF0-4567-ADBE-452AFB931B91}"/>
                  </a:ext>
                </a:extLst>
              </p:cNvPr>
              <p:cNvSpPr/>
              <p:nvPr/>
            </p:nvSpPr>
            <p:spPr>
              <a:xfrm>
                <a:off x="758820" y="4629593"/>
                <a:ext cx="18026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1</m:t>
                          </m:r>
                        </m:sup>
                        <m:e>
                          <m:sSub>
                            <m:sSubPr>
                              <m:ctrlPr>
                                <a:rPr lang="es-AR" i="1">
                                  <a:latin typeface="Cambria Math" panose="02040503050406030204" pitchFamily="18" charset="0"/>
                                </a:rPr>
                              </m:ctrlPr>
                            </m:sSubPr>
                            <m:e>
                              <m:r>
                                <a:rPr lang="es-AR" i="1">
                                  <a:latin typeface="Cambria Math" panose="02040503050406030204" pitchFamily="18" charset="0"/>
                                </a:rPr>
                                <m:t>𝑃</m:t>
                              </m:r>
                            </m:e>
                            <m:sub>
                              <m:r>
                                <a:rPr lang="es-AR" i="0">
                                  <a:latin typeface="Cambria Math" panose="02040503050406030204" pitchFamily="18" charset="0"/>
                                </a:rPr>
                                <m:t>2</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1</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0</m:t>
                                  </m:r>
                                </m:sub>
                              </m:sSub>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𝑃</m:t>
                                      </m:r>
                                    </m:e>
                                    <m:sub>
                                      <m:r>
                                        <a:rPr lang="es-AR" i="0">
                                          <a:latin typeface="Cambria Math" panose="02040503050406030204" pitchFamily="18" charset="0"/>
                                        </a:rPr>
                                        <m:t>2</m:t>
                                      </m:r>
                                    </m:sub>
                                  </m:sSub>
                                </m:e>
                              </m:sPre>
                            </m:e>
                          </m:sPre>
                        </m:e>
                      </m:sPre>
                    </m:oMath>
                  </m:oMathPara>
                </a14:m>
                <a:endParaRPr lang="es-AR" dirty="0"/>
              </a:p>
            </p:txBody>
          </p:sp>
        </mc:Choice>
        <mc:Fallback xmlns="">
          <p:sp>
            <p:nvSpPr>
              <p:cNvPr id="22" name="Rectángulo 21">
                <a:extLst>
                  <a:ext uri="{FF2B5EF4-FFF2-40B4-BE49-F238E27FC236}">
                    <a16:creationId xmlns:a16="http://schemas.microsoft.com/office/drawing/2014/main" id="{4D86B571-ACF0-4567-ADBE-452AFB931B91}"/>
                  </a:ext>
                </a:extLst>
              </p:cNvPr>
              <p:cNvSpPr>
                <a:spLocks noRot="1" noChangeAspect="1" noMove="1" noResize="1" noEditPoints="1" noAdjustHandles="1" noChangeArrowheads="1" noChangeShapeType="1" noTextEdit="1"/>
              </p:cNvSpPr>
              <p:nvPr/>
            </p:nvSpPr>
            <p:spPr>
              <a:xfrm>
                <a:off x="758820" y="4629593"/>
                <a:ext cx="1802609" cy="369332"/>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7A910F4F-4E49-4878-8A15-7A7F0863A6DF}"/>
                  </a:ext>
                </a:extLst>
              </p:cNvPr>
              <p:cNvSpPr/>
              <p:nvPr/>
            </p:nvSpPr>
            <p:spPr>
              <a:xfrm>
                <a:off x="-519469" y="5110970"/>
                <a:ext cx="4935967" cy="576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AR" sz="1400" b="1" i="1">
                              <a:latin typeface="Cambria Math" panose="02040503050406030204" pitchFamily="18" charset="0"/>
                            </a:rPr>
                          </m:ctrlPr>
                        </m:sSubPr>
                        <m:e>
                          <m:r>
                            <a:rPr lang="es-AR" sz="1400" b="1" i="1">
                              <a:latin typeface="Cambria Math" panose="02040503050406030204" pitchFamily="18" charset="0"/>
                            </a:rPr>
                            <m:t>𝒒</m:t>
                          </m:r>
                        </m:e>
                        <m:sub>
                          <m:r>
                            <a:rPr lang="es-AR" sz="1400" b="0" i="0">
                              <a:latin typeface="Cambria Math" panose="02040503050406030204" pitchFamily="18" charset="0"/>
                            </a:rPr>
                            <m:t>2</m:t>
                          </m:r>
                        </m:sub>
                      </m:sSub>
                      <m:r>
                        <a:rPr lang="es-AR" sz="1400" b="0" i="0">
                          <a:latin typeface="Cambria Math" panose="02040503050406030204" pitchFamily="18" charset="0"/>
                        </a:rPr>
                        <m:t>=</m:t>
                      </m:r>
                      <m:r>
                        <a:rPr lang="es-AR" sz="1400" b="1" i="1">
                          <a:latin typeface="Cambria Math" panose="02040503050406030204" pitchFamily="18" charset="0"/>
                        </a:rPr>
                        <m:t>𝒂𝒓𝒄𝒕𝒂𝒏</m:t>
                      </m:r>
                      <m:d>
                        <m:dPr>
                          <m:ctrlPr>
                            <a:rPr lang="es-AR" sz="1400" b="1" i="1">
                              <a:latin typeface="Cambria Math" panose="02040503050406030204" pitchFamily="18" charset="0"/>
                            </a:rPr>
                          </m:ctrlPr>
                        </m:dPr>
                        <m:e>
                          <m:f>
                            <m:fPr>
                              <m:ctrlPr>
                                <a:rPr lang="es-AR" sz="1400" b="1" i="1">
                                  <a:latin typeface="Cambria Math" panose="02040503050406030204" pitchFamily="18" charset="0"/>
                                </a:rPr>
                              </m:ctrlPr>
                            </m:fPr>
                            <m:num>
                              <m:sSub>
                                <m:sSubPr>
                                  <m:ctrlPr>
                                    <a:rPr lang="es-AR" sz="1400" b="1" i="1">
                                      <a:latin typeface="Cambria Math" panose="02040503050406030204" pitchFamily="18" charset="0"/>
                                    </a:rPr>
                                  </m:ctrlPr>
                                </m:sSubPr>
                                <m:e>
                                  <m:r>
                                    <a:rPr lang="es-AR" sz="1400" b="0" i="0">
                                      <a:latin typeface="Cambria Math" panose="02040503050406030204" pitchFamily="18" charset="0"/>
                                    </a:rPr>
                                    <m:t>−</m:t>
                                  </m:r>
                                  <m:r>
                                    <a:rPr lang="es-AR" sz="1400" b="1" i="1">
                                      <a:latin typeface="Cambria Math" panose="02040503050406030204" pitchFamily="18" charset="0"/>
                                    </a:rPr>
                                    <m:t>𝒙</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𝐬𝐞𝐧</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1">
                                      <a:latin typeface="Cambria Math" panose="02040503050406030204" pitchFamily="18" charset="0"/>
                                    </a:rPr>
                                    <m:t>𝒚</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𝐜𝐨𝐬</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num>
                            <m:den>
                              <m:sSub>
                                <m:sSubPr>
                                  <m:ctrlPr>
                                    <a:rPr lang="es-AR" sz="1400" b="0" i="1">
                                      <a:latin typeface="Cambria Math" panose="02040503050406030204" pitchFamily="18" charset="0"/>
                                    </a:rPr>
                                  </m:ctrlPr>
                                </m:sSubPr>
                                <m:e>
                                  <m:r>
                                    <a:rPr lang="es-AR" sz="1400" b="1" i="1">
                                      <a:latin typeface="Cambria Math" panose="02040503050406030204" pitchFamily="18" charset="0"/>
                                    </a:rPr>
                                    <m:t>𝒙</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𝐜𝐨𝐬</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1">
                                      <a:latin typeface="Cambria Math" panose="02040503050406030204" pitchFamily="18" charset="0"/>
                                    </a:rPr>
                                    <m:t>𝒚</m:t>
                                  </m:r>
                                </m:e>
                                <m:sub>
                                  <m:r>
                                    <a:rPr lang="es-AR" sz="1400" b="1" i="1">
                                      <a:latin typeface="Cambria Math" panose="02040503050406030204" pitchFamily="18" charset="0"/>
                                    </a:rPr>
                                    <m:t>𝑬𝑭</m:t>
                                  </m:r>
                                </m:sub>
                              </m:sSub>
                              <m:r>
                                <a:rPr lang="es-AR" sz="1400" b="0" i="0">
                                  <a:latin typeface="Cambria Math" panose="02040503050406030204" pitchFamily="18" charset="0"/>
                                </a:rPr>
                                <m:t>.</m:t>
                              </m:r>
                              <m:func>
                                <m:funcPr>
                                  <m:ctrlPr>
                                    <a:rPr lang="es-AR" sz="1400" b="0" i="1">
                                      <a:latin typeface="Cambria Math" panose="02040503050406030204" pitchFamily="18" charset="0"/>
                                    </a:rPr>
                                  </m:ctrlPr>
                                </m:funcPr>
                                <m:fName>
                                  <m:r>
                                    <a:rPr lang="es-AR" sz="1400" b="1" i="0">
                                      <a:latin typeface="Cambria Math" panose="02040503050406030204" pitchFamily="18" charset="0"/>
                                    </a:rPr>
                                    <m:t>𝐬𝐞𝐧</m:t>
                                  </m:r>
                                </m:fName>
                                <m:e>
                                  <m:sSub>
                                    <m:sSubPr>
                                      <m:ctrlPr>
                                        <a:rPr lang="es-AR" sz="1400" b="0" i="1">
                                          <a:latin typeface="Cambria Math" panose="02040503050406030204" pitchFamily="18" charset="0"/>
                                        </a:rPr>
                                      </m:ctrlPr>
                                    </m:sSubPr>
                                    <m:e>
                                      <m:r>
                                        <a:rPr lang="es-AR" sz="1400" b="1" i="0">
                                          <a:latin typeface="Cambria Math" panose="02040503050406030204" pitchFamily="18" charset="0"/>
                                        </a:rPr>
                                        <m:t>𝐪</m:t>
                                      </m:r>
                                    </m:e>
                                    <m:sub>
                                      <m:r>
                                        <a:rPr lang="es-AR" sz="1400" b="0" i="0">
                                          <a:latin typeface="Cambria Math" panose="02040503050406030204" pitchFamily="18" charset="0"/>
                                        </a:rPr>
                                        <m:t>1</m:t>
                                      </m:r>
                                    </m:sub>
                                  </m:sSub>
                                </m:e>
                              </m:func>
                              <m:r>
                                <a:rPr lang="es-AR" sz="1400" b="0" i="0">
                                  <a:latin typeface="Cambria Math" panose="02040503050406030204" pitchFamily="18" charset="0"/>
                                </a:rPr>
                                <m:t>− </m:t>
                              </m:r>
                              <m:sSub>
                                <m:sSubPr>
                                  <m:ctrlPr>
                                    <a:rPr lang="es-AR" sz="1400" b="0" i="1">
                                      <a:latin typeface="Cambria Math" panose="02040503050406030204" pitchFamily="18" charset="0"/>
                                    </a:rPr>
                                  </m:ctrlPr>
                                </m:sSubPr>
                                <m:e>
                                  <m:r>
                                    <a:rPr lang="es-AR" sz="1400" b="1" i="0">
                                      <a:latin typeface="Cambria Math" panose="02040503050406030204" pitchFamily="18" charset="0"/>
                                    </a:rPr>
                                    <m:t>𝐚</m:t>
                                  </m:r>
                                </m:e>
                                <m:sub>
                                  <m:r>
                                    <a:rPr lang="es-AR" sz="1400" b="0" i="0">
                                      <a:latin typeface="Cambria Math" panose="02040503050406030204" pitchFamily="18" charset="0"/>
                                    </a:rPr>
                                    <m:t>1</m:t>
                                  </m:r>
                                </m:sub>
                              </m:sSub>
                            </m:den>
                          </m:f>
                        </m:e>
                      </m:d>
                    </m:oMath>
                  </m:oMathPara>
                </a14:m>
                <a:endParaRPr lang="es-AR" sz="1400" dirty="0"/>
              </a:p>
            </p:txBody>
          </p:sp>
        </mc:Choice>
        <mc:Fallback xmlns="">
          <p:sp>
            <p:nvSpPr>
              <p:cNvPr id="23" name="Rectángulo 22">
                <a:extLst>
                  <a:ext uri="{FF2B5EF4-FFF2-40B4-BE49-F238E27FC236}">
                    <a16:creationId xmlns:a16="http://schemas.microsoft.com/office/drawing/2014/main" id="{7A910F4F-4E49-4878-8A15-7A7F0863A6DF}"/>
                  </a:ext>
                </a:extLst>
              </p:cNvPr>
              <p:cNvSpPr>
                <a:spLocks noRot="1" noChangeAspect="1" noMove="1" noResize="1" noEditPoints="1" noAdjustHandles="1" noChangeArrowheads="1" noChangeShapeType="1" noTextEdit="1"/>
              </p:cNvSpPr>
              <p:nvPr/>
            </p:nvSpPr>
            <p:spPr>
              <a:xfrm>
                <a:off x="-519469" y="5110970"/>
                <a:ext cx="4935967" cy="576376"/>
              </a:xfrm>
              <a:prstGeom prst="rect">
                <a:avLst/>
              </a:prstGeom>
              <a:blipFill>
                <a:blip r:embed="rId9"/>
                <a:stretch>
                  <a:fillRect/>
                </a:stretch>
              </a:blipFill>
            </p:spPr>
            <p:txBody>
              <a:bodyPr/>
              <a:lstStyle/>
              <a:p>
                <a:r>
                  <a:rPr lang="es-AR">
                    <a:noFill/>
                  </a:rPr>
                  <a:t> </a:t>
                </a:r>
              </a:p>
            </p:txBody>
          </p:sp>
        </mc:Fallback>
      </mc:AlternateContent>
      <p:pic>
        <p:nvPicPr>
          <p:cNvPr id="24" name="Imagen 23">
            <a:extLst>
              <a:ext uri="{FF2B5EF4-FFF2-40B4-BE49-F238E27FC236}">
                <a16:creationId xmlns:a16="http://schemas.microsoft.com/office/drawing/2014/main" id="{E5E63B88-B952-4521-8879-5EA6E4943B47}"/>
              </a:ext>
            </a:extLst>
          </p:cNvPr>
          <p:cNvPicPr>
            <a:picLocks noChangeAspect="1"/>
          </p:cNvPicPr>
          <p:nvPr/>
        </p:nvPicPr>
        <p:blipFill rotWithShape="1">
          <a:blip r:embed="rId3"/>
          <a:srcRect l="20217" t="62464" r="73012" b="24927"/>
          <a:stretch/>
        </p:blipFill>
        <p:spPr>
          <a:xfrm>
            <a:off x="3984869" y="1639667"/>
            <a:ext cx="4137113" cy="4356782"/>
          </a:xfrm>
          <a:prstGeom prst="rect">
            <a:avLst/>
          </a:prstGeom>
        </p:spPr>
      </p:pic>
      <mc:AlternateContent xmlns:mc="http://schemas.openxmlformats.org/markup-compatibility/2006" xmlns:a14="http://schemas.microsoft.com/office/drawing/2010/main">
        <mc:Choice Requires="a14">
          <p:sp>
            <p:nvSpPr>
              <p:cNvPr id="25" name="Rectángulo 24">
                <a:extLst>
                  <a:ext uri="{FF2B5EF4-FFF2-40B4-BE49-F238E27FC236}">
                    <a16:creationId xmlns:a16="http://schemas.microsoft.com/office/drawing/2014/main" id="{6A0F4E29-8246-42CE-A744-A83412ED5260}"/>
                  </a:ext>
                </a:extLst>
              </p:cNvPr>
              <p:cNvSpPr/>
              <p:nvPr/>
            </p:nvSpPr>
            <p:spPr>
              <a:xfrm>
                <a:off x="4065124" y="1797219"/>
                <a:ext cx="3908945" cy="906915"/>
              </a:xfrm>
              <a:prstGeom prst="rect">
                <a:avLst/>
              </a:prstGeom>
            </p:spPr>
            <p:txBody>
              <a:bodyPr wrap="square">
                <a:spAutoFit/>
              </a:bodyPr>
              <a:lstStyle/>
              <a:p>
                <a:pPr algn="just">
                  <a:lnSpc>
                    <a:spcPct val="110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Deducimos </a:t>
                </a:r>
                <a14:m>
                  <m:oMath xmlns:m="http://schemas.openxmlformats.org/officeDocument/2006/math">
                    <m:sSub>
                      <m:sSubPr>
                        <m:ctrlPr>
                          <a:rPr lang="es-AR" b="1"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𝒒</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𝟑</m:t>
                        </m:r>
                      </m:sub>
                    </m:sSub>
                  </m:oMath>
                </a14:m>
                <a:r>
                  <a:rPr lang="es-ES" dirty="0">
                    <a:latin typeface="Calibri" panose="020F0502020204030204" pitchFamily="34" charset="0"/>
                    <a:ea typeface="Times New Roman" panose="02020603050405020304" pitchFamily="18" charset="0"/>
                    <a:cs typeface="Times New Roman" panose="02020603050405020304" pitchFamily="18" charset="0"/>
                  </a:rPr>
                  <a:t>:	</a:t>
                </a:r>
                <a:endParaRPr lang="es-AR" dirty="0">
                  <a:latin typeface="Calibri" panose="020F0502020204030204" pitchFamily="34" charset="0"/>
                  <a:ea typeface="Times New Roman" panose="02020603050405020304" pitchFamily="18" charset="0"/>
                  <a:cs typeface="Times New Roman" panose="02020603050405020304" pitchFamily="18" charset="0"/>
                </a:endParaRPr>
              </a:p>
              <a:p>
                <a:pPr indent="273685" algn="just">
                  <a:lnSpc>
                    <a:spcPct val="110000"/>
                  </a:lnSpc>
                  <a:spcAft>
                    <a:spcPts val="800"/>
                  </a:spcAft>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𝒒</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𝟑</m:t>
                          </m:r>
                        </m:sub>
                      </m:sSub>
                      <m:r>
                        <a:rPr lang="es-ES" b="1"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𝟏</m:t>
                          </m:r>
                        </m:sub>
                      </m:sSub>
                      <m:r>
                        <a:rPr lang="es-AR"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𝟑</m:t>
                          </m:r>
                        </m:sub>
                      </m:sSub>
                      <m:r>
                        <a:rPr lang="es-AR"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latin typeface="Cambria Math" panose="02040503050406030204" pitchFamily="18" charset="0"/>
                              <a:ea typeface="Times New Roman" panose="02020603050405020304" pitchFamily="18" charset="0"/>
                              <a:cs typeface="Cambria Math" panose="02040503050406030204" pitchFamily="18" charset="0"/>
                            </a:rPr>
                            <m:t>𝒅</m:t>
                          </m:r>
                        </m:e>
                        <m:sub>
                          <m:r>
                            <a:rPr lang="es-AR" b="1" i="1">
                              <a:latin typeface="Cambria Math" panose="02040503050406030204" pitchFamily="18" charset="0"/>
                              <a:ea typeface="Times New Roman" panose="02020603050405020304" pitchFamily="18" charset="0"/>
                              <a:cs typeface="Cambria Math" panose="02040503050406030204" pitchFamily="18" charset="0"/>
                            </a:rPr>
                            <m:t>𝟒</m:t>
                          </m:r>
                        </m:sub>
                      </m:sSub>
                      <m:r>
                        <a:rPr lang="es-AR" b="1" i="1">
                          <a:latin typeface="Cambria Math" panose="02040503050406030204" pitchFamily="18" charset="0"/>
                          <a:ea typeface="Times New Roman" panose="02020603050405020304" pitchFamily="18" charset="0"/>
                          <a:cs typeface="Cambria Math" panose="02040503050406030204" pitchFamily="18" charset="0"/>
                        </a:rPr>
                        <m:t>−</m:t>
                      </m:r>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ES" b="1" i="1">
                              <a:latin typeface="Cambria Math" panose="02040503050406030204" pitchFamily="18" charset="0"/>
                              <a:ea typeface="Times New Roman" panose="02020603050405020304" pitchFamily="18" charset="0"/>
                              <a:cs typeface="Times New Roman" panose="02020603050405020304" pitchFamily="18" charset="0"/>
                            </a:rPr>
                            <m:t>𝒛</m:t>
                          </m:r>
                        </m:e>
                        <m:sub>
                          <m:r>
                            <a:rPr lang="es-ES" b="1" i="1">
                              <a:latin typeface="Cambria Math" panose="02040503050406030204" pitchFamily="18" charset="0"/>
                              <a:ea typeface="Times New Roman" panose="02020603050405020304" pitchFamily="18" charset="0"/>
                              <a:cs typeface="Times New Roman" panose="02020603050405020304" pitchFamily="18" charset="0"/>
                            </a:rPr>
                            <m:t>𝑬𝑭</m:t>
                          </m:r>
                        </m:sub>
                      </m:sSub>
                    </m:oMath>
                  </m:oMathPara>
                </a14:m>
                <a:endParaRPr lang="es-AR"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5" name="Rectángulo 24">
                <a:extLst>
                  <a:ext uri="{FF2B5EF4-FFF2-40B4-BE49-F238E27FC236}">
                    <a16:creationId xmlns:a16="http://schemas.microsoft.com/office/drawing/2014/main" id="{6A0F4E29-8246-42CE-A744-A83412ED5260}"/>
                  </a:ext>
                </a:extLst>
              </p:cNvPr>
              <p:cNvSpPr>
                <a:spLocks noRot="1" noChangeAspect="1" noMove="1" noResize="1" noEditPoints="1" noAdjustHandles="1" noChangeArrowheads="1" noChangeShapeType="1" noTextEdit="1"/>
              </p:cNvSpPr>
              <p:nvPr/>
            </p:nvSpPr>
            <p:spPr>
              <a:xfrm>
                <a:off x="4065124" y="1797219"/>
                <a:ext cx="3908945" cy="906915"/>
              </a:xfrm>
              <a:prstGeom prst="rect">
                <a:avLst/>
              </a:prstGeom>
              <a:blipFill>
                <a:blip r:embed="rId10"/>
                <a:stretch>
                  <a:fillRect l="-1404" t="-2685"/>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6" name="Rectángulo 25">
                <a:extLst>
                  <a:ext uri="{FF2B5EF4-FFF2-40B4-BE49-F238E27FC236}">
                    <a16:creationId xmlns:a16="http://schemas.microsoft.com/office/drawing/2014/main" id="{2CD98C72-9CEC-4EE1-8490-BEA929228348}"/>
                  </a:ext>
                </a:extLst>
              </p:cNvPr>
              <p:cNvSpPr/>
              <p:nvPr/>
            </p:nvSpPr>
            <p:spPr>
              <a:xfrm>
                <a:off x="3836957" y="2658944"/>
                <a:ext cx="2163862" cy="381066"/>
              </a:xfrm>
              <a:prstGeom prst="rect">
                <a:avLst/>
              </a:prstGeom>
            </p:spPr>
            <p:txBody>
              <a:bodyPr wrap="none">
                <a:spAutoFit/>
              </a:bodyPr>
              <a:lstStyle/>
              <a:p>
                <a:pPr indent="273685" algn="ctr">
                  <a:lnSpc>
                    <a:spcPct val="110000"/>
                  </a:lnSpc>
                  <a:spcAft>
                    <a:spcPts val="800"/>
                  </a:spcAft>
                </a:pPr>
                <a:r>
                  <a:rPr lang="es-ES" dirty="0">
                    <a:latin typeface="Calibri" panose="020F0502020204030204" pitchFamily="34" charset="0"/>
                    <a:ea typeface="Times New Roman" panose="02020603050405020304" pitchFamily="18" charset="0"/>
                    <a:cs typeface="Times New Roman" panose="02020603050405020304" pitchFamily="18" charset="0"/>
                  </a:rPr>
                  <a:t>Y finalmente,  </a:t>
                </a:r>
                <a14:m>
                  <m:oMath xmlns:m="http://schemas.openxmlformats.org/officeDocument/2006/math">
                    <m:sSub>
                      <m:sSubPr>
                        <m:ctrlP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𝟒</m:t>
                        </m:r>
                      </m:sub>
                    </m:sSub>
                  </m:oMath>
                </a14:m>
                <a:r>
                  <a:rPr lang="es-AR"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endParaRPr lang="es-AR"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26" name="Rectángulo 25">
                <a:extLst>
                  <a:ext uri="{FF2B5EF4-FFF2-40B4-BE49-F238E27FC236}">
                    <a16:creationId xmlns:a16="http://schemas.microsoft.com/office/drawing/2014/main" id="{2CD98C72-9CEC-4EE1-8490-BEA929228348}"/>
                  </a:ext>
                </a:extLst>
              </p:cNvPr>
              <p:cNvSpPr>
                <a:spLocks noRot="1" noChangeAspect="1" noMove="1" noResize="1" noEditPoints="1" noAdjustHandles="1" noChangeArrowheads="1" noChangeShapeType="1" noTextEdit="1"/>
              </p:cNvSpPr>
              <p:nvPr/>
            </p:nvSpPr>
            <p:spPr>
              <a:xfrm>
                <a:off x="3836957" y="2658944"/>
                <a:ext cx="2163862" cy="381066"/>
              </a:xfrm>
              <a:prstGeom prst="rect">
                <a:avLst/>
              </a:prstGeom>
              <a:blipFill>
                <a:blip r:embed="rId11"/>
                <a:stretch>
                  <a:fillRect t="-4762" r="-2254" b="-2381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F5186B20-281E-4E25-A702-3F4DB144444F}"/>
                  </a:ext>
                </a:extLst>
              </p:cNvPr>
              <p:cNvSpPr/>
              <p:nvPr/>
            </p:nvSpPr>
            <p:spPr>
              <a:xfrm>
                <a:off x="4065124" y="3115822"/>
                <a:ext cx="3945119" cy="369332"/>
              </a:xfrm>
              <a:prstGeom prst="rect">
                <a:avLst/>
              </a:prstGeom>
            </p:spPr>
            <p:txBody>
              <a:bodyPr wrap="none">
                <a:spAutoFit/>
              </a:bodyPr>
              <a:lstStyle/>
              <a:p>
                <a:pPr algn="ctr"/>
                <a:r>
                  <a:rPr lang="es-ES" dirty="0">
                    <a:latin typeface="Calibri" panose="020F0502020204030204" pitchFamily="34" charset="0"/>
                    <a:ea typeface="Times New Roman" panose="02020603050405020304" pitchFamily="18" charset="0"/>
                    <a:cs typeface="Times New Roman" panose="02020603050405020304" pitchFamily="18" charset="0"/>
                  </a:rPr>
                  <a:t>Definimos un ángulo:  </a:t>
                </a:r>
                <a14:m>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effectLst/>
                            <a:latin typeface="Cambria Math" panose="020405030504060302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𝑞</m:t>
                        </m:r>
                      </m:e>
                      <m:sub>
                        <m:r>
                          <a:rPr lang="es-ES" i="1">
                            <a:latin typeface="Cambria Math" panose="02040503050406030204" pitchFamily="18" charset="0"/>
                            <a:ea typeface="Times New Roman" panose="02020603050405020304" pitchFamily="18" charset="0"/>
                            <a:cs typeface="Times New Roman" panose="02020603050405020304" pitchFamily="18" charset="0"/>
                          </a:rPr>
                          <m:t>1</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effectLst/>
                            <a:latin typeface="Cambria Math" panose="020405030504060302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𝑞</m:t>
                        </m:r>
                      </m:e>
                      <m:sub>
                        <m:r>
                          <a:rPr lang="es-ES" i="1">
                            <a:latin typeface="Cambria Math" panose="02040503050406030204" pitchFamily="18" charset="0"/>
                            <a:ea typeface="Times New Roman" panose="02020603050405020304" pitchFamily="18" charset="0"/>
                            <a:cs typeface="Times New Roman" panose="02020603050405020304" pitchFamily="18" charset="0"/>
                          </a:rPr>
                          <m:t>2</m:t>
                        </m:r>
                      </m:sub>
                    </m:sSub>
                    <m:r>
                      <a:rPr lang="es-E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AR" i="1">
                            <a:effectLst/>
                            <a:latin typeface="Cambria Math" panose="02040503050406030204" pitchFamily="18" charset="0"/>
                          </a:rPr>
                        </m:ctrlPr>
                      </m:sSubPr>
                      <m:e>
                        <m:r>
                          <a:rPr lang="es-ES" i="1">
                            <a:latin typeface="Cambria Math" panose="02040503050406030204" pitchFamily="18" charset="0"/>
                            <a:ea typeface="Times New Roman" panose="02020603050405020304" pitchFamily="18" charset="0"/>
                            <a:cs typeface="Times New Roman" panose="02020603050405020304" pitchFamily="18" charset="0"/>
                          </a:rPr>
                          <m:t>𝑞</m:t>
                        </m:r>
                      </m:e>
                      <m:sub>
                        <m:r>
                          <a:rPr lang="es-ES" i="1">
                            <a:latin typeface="Cambria Math" panose="02040503050406030204" pitchFamily="18" charset="0"/>
                            <a:ea typeface="Times New Roman" panose="02020603050405020304" pitchFamily="18" charset="0"/>
                            <a:cs typeface="Times New Roman" panose="02020603050405020304" pitchFamily="18" charset="0"/>
                          </a:rPr>
                          <m:t>4</m:t>
                        </m:r>
                      </m:sub>
                    </m:sSub>
                  </m:oMath>
                </a14:m>
                <a:endParaRPr lang="es-AR" dirty="0"/>
              </a:p>
            </p:txBody>
          </p:sp>
        </mc:Choice>
        <mc:Fallback xmlns="">
          <p:sp>
            <p:nvSpPr>
              <p:cNvPr id="6" name="Rectángulo 5">
                <a:extLst>
                  <a:ext uri="{FF2B5EF4-FFF2-40B4-BE49-F238E27FC236}">
                    <a16:creationId xmlns:a16="http://schemas.microsoft.com/office/drawing/2014/main" id="{F5186B20-281E-4E25-A702-3F4DB144444F}"/>
                  </a:ext>
                </a:extLst>
              </p:cNvPr>
              <p:cNvSpPr>
                <a:spLocks noRot="1" noChangeAspect="1" noMove="1" noResize="1" noEditPoints="1" noAdjustHandles="1" noChangeArrowheads="1" noChangeShapeType="1" noTextEdit="1"/>
              </p:cNvSpPr>
              <p:nvPr/>
            </p:nvSpPr>
            <p:spPr>
              <a:xfrm>
                <a:off x="4065124" y="3115822"/>
                <a:ext cx="3945119" cy="369332"/>
              </a:xfrm>
              <a:prstGeom prst="rect">
                <a:avLst/>
              </a:prstGeom>
              <a:blipFill>
                <a:blip r:embed="rId12"/>
                <a:stretch>
                  <a:fillRect l="-1236" t="-8197" b="-2459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E9A283FA-7CB0-4D7E-B6EB-09CA1A55C584}"/>
                  </a:ext>
                </a:extLst>
              </p:cNvPr>
              <p:cNvSpPr/>
              <p:nvPr/>
            </p:nvSpPr>
            <p:spPr>
              <a:xfrm>
                <a:off x="4057481" y="3525827"/>
                <a:ext cx="3669627" cy="923330"/>
              </a:xfrm>
              <a:prstGeom prst="rect">
                <a:avLst/>
              </a:prstGeom>
            </p:spPr>
            <p:txBody>
              <a:bodyPr wrap="square">
                <a:spAutoFit/>
              </a:bodyPr>
              <a:lstStyle/>
              <a:p>
                <a:pPr algn="ctr"/>
                <a:r>
                  <a:rPr lang="es-AR" dirty="0">
                    <a:solidFill>
                      <a:srgbClr val="000000"/>
                    </a:solidFill>
                    <a:ea typeface="Times New Roman" panose="02020603050405020304" pitchFamily="18" charset="0"/>
                    <a:cs typeface="Cambria Math" panose="02040503050406030204" pitchFamily="18" charset="0"/>
                  </a:rPr>
                  <a:t>Tenemos</a:t>
                </a:r>
                <a:r>
                  <a:rPr lang="es-AR" b="1" dirty="0">
                    <a:solidFill>
                      <a:srgbClr val="000000"/>
                    </a:solidFill>
                    <a:ea typeface="Times New Roman" panose="02020603050405020304" pitchFamily="18" charset="0"/>
                    <a:cs typeface="Cambria Math" panose="02040503050406030204" pitchFamily="18" charset="0"/>
                  </a:rPr>
                  <a:t> </a:t>
                </a:r>
                <a14:m>
                  <m:oMath xmlns:m="http://schemas.openxmlformats.org/officeDocument/2006/math">
                    <m:sSub>
                      <m:sSubPr>
                        <m:ctrlPr>
                          <a:rPr lang="es-AR" b="1" i="1" smtClean="0">
                            <a:solidFill>
                              <a:srgbClr val="000000"/>
                            </a:solidFill>
                            <a:latin typeface="Cambria Math" panose="02040503050406030204" pitchFamily="18" charset="0"/>
                            <a:ea typeface="Times New Roman" panose="02020603050405020304" pitchFamily="18" charset="0"/>
                            <a:cs typeface="Cambria Math" panose="02040503050406030204" pitchFamily="18" charset="0"/>
                          </a:rPr>
                        </m:ctrlPr>
                      </m:sSubPr>
                      <m:e>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𝒒</m:t>
                        </m:r>
                      </m:e>
                      <m:sub>
                        <m:r>
                          <a:rPr lang="es-AR" b="1"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𝟒</m:t>
                        </m:r>
                      </m:sub>
                    </m:sSub>
                  </m:oMath>
                </a14:m>
                <a:r>
                  <a:rPr lang="es-AR" b="1"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es-AR"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negativo, ya que el eje </a:t>
                </a:r>
                <a14:m>
                  <m:oMath xmlns:m="http://schemas.openxmlformats.org/officeDocument/2006/math">
                    <m:sSub>
                      <m:sSubPr>
                        <m:ctrlPr>
                          <a:rPr lang="es-AR" i="1">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m:ctrlPr>
                      </m:sSubPr>
                      <m:e>
                        <m:r>
                          <a:rPr lang="es-AR"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𝑧</m:t>
                        </m:r>
                      </m:e>
                      <m:sub>
                        <m:r>
                          <a:rPr lang="es-AR" i="1">
                            <a:solidFill>
                              <a:srgbClr val="000000"/>
                            </a:solidFill>
                            <a:latin typeface="Cambria Math" panose="02040503050406030204" pitchFamily="18" charset="0"/>
                            <a:ea typeface="Times New Roman" panose="02020603050405020304" pitchFamily="18" charset="0"/>
                            <a:cs typeface="Cambria Math" panose="02040503050406030204" pitchFamily="18" charset="0"/>
                          </a:rPr>
                          <m:t>4</m:t>
                        </m:r>
                      </m:sub>
                    </m:sSub>
                  </m:oMath>
                </a14:m>
                <a:r>
                  <a:rPr lang="es-AR"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tiene sentido contrario al eje z de la base</a:t>
                </a:r>
                <a:endParaRPr lang="es-AR" dirty="0"/>
              </a:p>
            </p:txBody>
          </p:sp>
        </mc:Choice>
        <mc:Fallback xmlns="">
          <p:sp>
            <p:nvSpPr>
              <p:cNvPr id="7" name="Rectángulo 6">
                <a:extLst>
                  <a:ext uri="{FF2B5EF4-FFF2-40B4-BE49-F238E27FC236}">
                    <a16:creationId xmlns:a16="http://schemas.microsoft.com/office/drawing/2014/main" id="{E9A283FA-7CB0-4D7E-B6EB-09CA1A55C584}"/>
                  </a:ext>
                </a:extLst>
              </p:cNvPr>
              <p:cNvSpPr>
                <a:spLocks noRot="1" noChangeAspect="1" noMove="1" noResize="1" noEditPoints="1" noAdjustHandles="1" noChangeArrowheads="1" noChangeShapeType="1" noTextEdit="1"/>
              </p:cNvSpPr>
              <p:nvPr/>
            </p:nvSpPr>
            <p:spPr>
              <a:xfrm>
                <a:off x="4057481" y="3525827"/>
                <a:ext cx="3669627" cy="923330"/>
              </a:xfrm>
              <a:prstGeom prst="rect">
                <a:avLst/>
              </a:prstGeom>
              <a:blipFill>
                <a:blip r:embed="rId13"/>
                <a:stretch>
                  <a:fillRect t="-3289" r="-997" b="-9211"/>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186B3693-CA15-4EDE-A5C1-2CABA184D319}"/>
                  </a:ext>
                </a:extLst>
              </p:cNvPr>
              <p:cNvSpPr/>
              <p:nvPr/>
            </p:nvSpPr>
            <p:spPr>
              <a:xfrm>
                <a:off x="4585462" y="4565642"/>
                <a:ext cx="2732479" cy="12003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s-AR" b="1" i="1">
                              <a:latin typeface="Cambria Math" panose="02040503050406030204" pitchFamily="18" charset="0"/>
                            </a:rPr>
                          </m:ctrlPr>
                        </m:dPr>
                        <m:e>
                          <m:sSub>
                            <m:sSubPr>
                              <m:ctrlPr>
                                <a:rPr lang="es-AR" b="1" i="1">
                                  <a:latin typeface="Cambria Math" panose="02040503050406030204" pitchFamily="18" charset="0"/>
                                </a:rPr>
                              </m:ctrlPr>
                            </m:sSubPr>
                            <m:e>
                              <m:r>
                                <a:rPr lang="es-AR" b="1" i="1">
                                  <a:latin typeface="Cambria Math" panose="02040503050406030204" pitchFamily="18" charset="0"/>
                                </a:rPr>
                                <m:t>𝒒</m:t>
                              </m:r>
                            </m:e>
                            <m:sub>
                              <m:r>
                                <a:rPr lang="es-AR" b="0" i="0">
                                  <a:latin typeface="Cambria Math" panose="02040503050406030204" pitchFamily="18" charset="0"/>
                                </a:rPr>
                                <m:t>4</m:t>
                              </m:r>
                            </m:sub>
                          </m:sSub>
                          <m:r>
                            <a:rPr lang="es-AR" b="0" i="0">
                              <a:latin typeface="Cambria Math" panose="02040503050406030204" pitchFamily="18" charset="0"/>
                            </a:rPr>
                            <m:t>= </m:t>
                          </m:r>
                          <m:sSub>
                            <m:sSubPr>
                              <m:ctrlPr>
                                <a:rPr lang="es-AR" b="0" i="1">
                                  <a:latin typeface="Cambria Math" panose="02040503050406030204" pitchFamily="18" charset="0"/>
                                </a:rPr>
                              </m:ctrlPr>
                            </m:sSubPr>
                            <m:e>
                              <m:r>
                                <a:rPr lang="es-AR" b="0" i="0">
                                  <a:latin typeface="Cambria Math" panose="02040503050406030204" pitchFamily="18" charset="0"/>
                                </a:rPr>
                                <m:t>−(∅</m:t>
                              </m:r>
                            </m:e>
                            <m:sub>
                              <m:r>
                                <a:rPr lang="es-AR" b="1" i="1">
                                  <a:latin typeface="Cambria Math" panose="02040503050406030204" pitchFamily="18" charset="0"/>
                                </a:rPr>
                                <m:t>𝑬𝑭</m:t>
                              </m:r>
                            </m:sub>
                          </m:sSub>
                          <m:r>
                            <a:rPr lang="es-AR" b="0" i="0">
                              <a:latin typeface="Cambria Math" panose="02040503050406030204" pitchFamily="18" charset="0"/>
                            </a:rPr>
                            <m:t>−</m:t>
                          </m:r>
                          <m:sSub>
                            <m:sSubPr>
                              <m:ctrlPr>
                                <a:rPr lang="es-AR" b="0" i="1">
                                  <a:latin typeface="Cambria Math" panose="02040503050406030204" pitchFamily="18" charset="0"/>
                                </a:rPr>
                              </m:ctrlPr>
                            </m:sSubPr>
                            <m:e>
                              <m:r>
                                <a:rPr lang="es-AR" b="1" i="1">
                                  <a:latin typeface="Cambria Math" panose="02040503050406030204" pitchFamily="18" charset="0"/>
                                </a:rPr>
                                <m:t>𝒒</m:t>
                              </m:r>
                            </m:e>
                            <m:sub>
                              <m:r>
                                <a:rPr lang="es-AR" b="0" i="0">
                                  <a:latin typeface="Cambria Math" panose="02040503050406030204" pitchFamily="18" charset="0"/>
                                </a:rPr>
                                <m:t>2</m:t>
                              </m:r>
                            </m:sub>
                          </m:sSub>
                          <m:r>
                            <a:rPr lang="es-AR" b="0" i="0">
                              <a:latin typeface="Cambria Math" panose="02040503050406030204" pitchFamily="18" charset="0"/>
                            </a:rPr>
                            <m:t>−</m:t>
                          </m:r>
                          <m:sSub>
                            <m:sSubPr>
                              <m:ctrlPr>
                                <a:rPr lang="es-AR" b="0" i="1">
                                  <a:latin typeface="Cambria Math" panose="02040503050406030204" pitchFamily="18" charset="0"/>
                                </a:rPr>
                              </m:ctrlPr>
                            </m:sSubPr>
                            <m:e>
                              <m:r>
                                <a:rPr lang="es-AR" b="1" i="1">
                                  <a:latin typeface="Cambria Math" panose="02040503050406030204" pitchFamily="18" charset="0"/>
                                </a:rPr>
                                <m:t>𝒒</m:t>
                              </m:r>
                            </m:e>
                            <m:sub>
                              <m:r>
                                <a:rPr lang="es-AR" b="0" i="0">
                                  <a:latin typeface="Cambria Math" panose="02040503050406030204" pitchFamily="18" charset="0"/>
                                </a:rPr>
                                <m:t>1</m:t>
                              </m:r>
                            </m:sub>
                          </m:sSub>
                        </m:e>
                      </m:d>
                    </m:oMath>
                  </m:oMathPara>
                </a14:m>
                <a:endParaRPr lang="es-AR" dirty="0"/>
              </a:p>
              <a:p>
                <a:endParaRPr lang="es-AR" dirty="0"/>
              </a:p>
              <a:p>
                <a:r>
                  <a:rPr lang="es-AR" dirty="0"/>
                  <a:t>CANTIDAD DE SOLUCIONES</a:t>
                </a:r>
              </a:p>
              <a:p>
                <a:pPr algn="ctr"/>
                <a:r>
                  <a:rPr lang="es-AR" dirty="0"/>
                  <a:t>Y SELECCIÓN ÓPTIMA</a:t>
                </a:r>
              </a:p>
            </p:txBody>
          </p:sp>
        </mc:Choice>
        <mc:Fallback xmlns="">
          <p:sp>
            <p:nvSpPr>
              <p:cNvPr id="8" name="Rectángulo 7">
                <a:extLst>
                  <a:ext uri="{FF2B5EF4-FFF2-40B4-BE49-F238E27FC236}">
                    <a16:creationId xmlns:a16="http://schemas.microsoft.com/office/drawing/2014/main" id="{186B3693-CA15-4EDE-A5C1-2CABA184D319}"/>
                  </a:ext>
                </a:extLst>
              </p:cNvPr>
              <p:cNvSpPr>
                <a:spLocks noRot="1" noChangeAspect="1" noMove="1" noResize="1" noEditPoints="1" noAdjustHandles="1" noChangeArrowheads="1" noChangeShapeType="1" noTextEdit="1"/>
              </p:cNvSpPr>
              <p:nvPr/>
            </p:nvSpPr>
            <p:spPr>
              <a:xfrm>
                <a:off x="4585462" y="4565642"/>
                <a:ext cx="2732479" cy="1200329"/>
              </a:xfrm>
              <a:prstGeom prst="rect">
                <a:avLst/>
              </a:prstGeom>
              <a:blipFill>
                <a:blip r:embed="rId14"/>
                <a:stretch>
                  <a:fillRect l="-1786" t="-37056" r="-16295" b="-7107"/>
                </a:stretch>
              </a:blipFill>
            </p:spPr>
            <p:txBody>
              <a:bodyPr/>
              <a:lstStyle/>
              <a:p>
                <a:r>
                  <a:rPr lang="es-AR">
                    <a:noFill/>
                  </a:rPr>
                  <a:t> </a:t>
                </a:r>
              </a:p>
            </p:txBody>
          </p:sp>
        </mc:Fallback>
      </mc:AlternateContent>
      <p:pic>
        <p:nvPicPr>
          <p:cNvPr id="31" name="Marcador de contenido 30">
            <a:extLst>
              <a:ext uri="{FF2B5EF4-FFF2-40B4-BE49-F238E27FC236}">
                <a16:creationId xmlns:a16="http://schemas.microsoft.com/office/drawing/2014/main" id="{3568BE8D-4F28-4EC4-92AA-11397E873347}"/>
              </a:ext>
            </a:extLst>
          </p:cNvPr>
          <p:cNvPicPr>
            <a:picLocks noGrp="1" noChangeAspect="1"/>
          </p:cNvPicPr>
          <p:nvPr>
            <p:ph idx="14"/>
          </p:nvPr>
        </p:nvPicPr>
        <p:blipFill rotWithShape="1">
          <a:blip r:embed="rId15"/>
          <a:srcRect l="-4224" t="-38383" r="163" b="-41983"/>
          <a:stretch/>
        </p:blipFill>
        <p:spPr>
          <a:xfrm>
            <a:off x="8269895" y="1540564"/>
            <a:ext cx="3922106" cy="4581939"/>
          </a:xfrm>
          <a:solidFill>
            <a:schemeClr val="bg1"/>
          </a:solidFill>
        </p:spPr>
      </p:pic>
      <p:pic>
        <p:nvPicPr>
          <p:cNvPr id="32" name="Imagen 31">
            <a:extLst>
              <a:ext uri="{FF2B5EF4-FFF2-40B4-BE49-F238E27FC236}">
                <a16:creationId xmlns:a16="http://schemas.microsoft.com/office/drawing/2014/main" id="{A2695A04-A906-4402-A34D-A6BBE93111DD}"/>
              </a:ext>
            </a:extLst>
          </p:cNvPr>
          <p:cNvPicPr>
            <a:picLocks noChangeAspect="1"/>
          </p:cNvPicPr>
          <p:nvPr/>
        </p:nvPicPr>
        <p:blipFill rotWithShape="1">
          <a:blip r:embed="rId16"/>
          <a:srcRect l="53559" t="27177" r="42903" b="65505"/>
          <a:stretch/>
        </p:blipFill>
        <p:spPr>
          <a:xfrm>
            <a:off x="322300" y="6243747"/>
            <a:ext cx="1826035" cy="480367"/>
          </a:xfrm>
          <a:prstGeom prst="rect">
            <a:avLst/>
          </a:prstGeom>
        </p:spPr>
      </p:pic>
      <p:sp>
        <p:nvSpPr>
          <p:cNvPr id="27" name="Marcador de número de diapositiva 3">
            <a:extLst>
              <a:ext uri="{FF2B5EF4-FFF2-40B4-BE49-F238E27FC236}">
                <a16:creationId xmlns:a16="http://schemas.microsoft.com/office/drawing/2014/main" id="{811F2A2F-CA4E-464B-9D3A-7F0ED2BB75AE}"/>
              </a:ext>
            </a:extLst>
          </p:cNvPr>
          <p:cNvSpPr txBox="1">
            <a:spLocks/>
          </p:cNvSpPr>
          <p:nvPr/>
        </p:nvSpPr>
        <p:spPr>
          <a:xfrm>
            <a:off x="11363696" y="6455739"/>
            <a:ext cx="294460" cy="187367"/>
          </a:xfrm>
          <a:prstGeom prst="rect">
            <a:avLst/>
          </a:prstGeom>
        </p:spPr>
        <p:txBody>
          <a:bodyPr vert="horz" lIns="0" tIns="0" rIns="0" bIns="0" rtlCol="0" anchor="ctr"/>
          <a:lstStyle>
            <a:defPPr rtl="0">
              <a:defRPr lang="es-e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s-ES" smtClean="0"/>
              <a:pPr/>
              <a:t>13</a:t>
            </a:fld>
            <a:endParaRPr lang="es-ES" dirty="0"/>
          </a:p>
        </p:txBody>
      </p:sp>
    </p:spTree>
    <p:extLst>
      <p:ext uri="{BB962C8B-B14F-4D97-AF65-F5344CB8AC3E}">
        <p14:creationId xmlns:p14="http://schemas.microsoft.com/office/powerpoint/2010/main" val="2540726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cinemática inversa</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14</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6" name="Imagen 5">
            <a:extLst>
              <a:ext uri="{FF2B5EF4-FFF2-40B4-BE49-F238E27FC236}">
                <a16:creationId xmlns:a16="http://schemas.microsoft.com/office/drawing/2014/main" id="{83AB3F88-125F-474F-9675-5C67AD5438BF}"/>
              </a:ext>
            </a:extLst>
          </p:cNvPr>
          <p:cNvPicPr/>
          <p:nvPr/>
        </p:nvPicPr>
        <p:blipFill rotWithShape="1">
          <a:blip r:embed="rId3">
            <a:extLst>
              <a:ext uri="{28A0092B-C50C-407E-A947-70E740481C1C}">
                <a14:useLocalDpi xmlns:a14="http://schemas.microsoft.com/office/drawing/2010/main" val="0"/>
              </a:ext>
            </a:extLst>
          </a:blip>
          <a:srcRect l="17295" t="38306" r="33678" b="30017"/>
          <a:stretch/>
        </p:blipFill>
        <p:spPr bwMode="auto">
          <a:xfrm>
            <a:off x="515938" y="1466850"/>
            <a:ext cx="10025062" cy="38925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2659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cinemática inversa</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15</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7" name="Imagen 6">
            <a:extLst>
              <a:ext uri="{FF2B5EF4-FFF2-40B4-BE49-F238E27FC236}">
                <a16:creationId xmlns:a16="http://schemas.microsoft.com/office/drawing/2014/main" id="{AC4BCD3A-97CC-4D7D-9D58-B2AFF4B575DA}"/>
              </a:ext>
            </a:extLst>
          </p:cNvPr>
          <p:cNvPicPr/>
          <p:nvPr/>
        </p:nvPicPr>
        <p:blipFill rotWithShape="1">
          <a:blip r:embed="rId3">
            <a:extLst>
              <a:ext uri="{28A0092B-C50C-407E-A947-70E740481C1C}">
                <a14:useLocalDpi xmlns:a14="http://schemas.microsoft.com/office/drawing/2010/main" val="0"/>
              </a:ext>
            </a:extLst>
          </a:blip>
          <a:srcRect l="16934" t="21572" r="59276" b="19230"/>
          <a:stretch/>
        </p:blipFill>
        <p:spPr bwMode="auto">
          <a:xfrm>
            <a:off x="795338" y="1452978"/>
            <a:ext cx="4335462" cy="5002761"/>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073A24BD-57C0-444A-A5A7-62474F801B91}"/>
              </a:ext>
            </a:extLst>
          </p:cNvPr>
          <p:cNvPicPr/>
          <p:nvPr/>
        </p:nvPicPr>
        <p:blipFill rotWithShape="1">
          <a:blip r:embed="rId4">
            <a:extLst>
              <a:ext uri="{28A0092B-C50C-407E-A947-70E740481C1C}">
                <a14:useLocalDpi xmlns:a14="http://schemas.microsoft.com/office/drawing/2010/main" val="0"/>
              </a:ext>
            </a:extLst>
          </a:blip>
          <a:srcRect l="16651" t="30602" r="59219" b="52843"/>
          <a:stretch/>
        </p:blipFill>
        <p:spPr bwMode="auto">
          <a:xfrm>
            <a:off x="6091238" y="2788920"/>
            <a:ext cx="4335462" cy="1833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122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E0CB3-B31A-4F63-B6DA-14A35AFDDC8F}"/>
              </a:ext>
            </a:extLst>
          </p:cNvPr>
          <p:cNvSpPr>
            <a:spLocks noGrp="1"/>
          </p:cNvSpPr>
          <p:nvPr>
            <p:ph type="title"/>
          </p:nvPr>
        </p:nvSpPr>
        <p:spPr>
          <a:xfrm>
            <a:off x="507556" y="688026"/>
            <a:ext cx="11150600" cy="920336"/>
          </a:xfrm>
        </p:spPr>
        <p:txBody>
          <a:bodyPr/>
          <a:lstStyle/>
          <a:p>
            <a:r>
              <a:rPr lang="es-ES" cap="small" dirty="0"/>
              <a:t>RELACIÓN DE VELOCIDADES</a:t>
            </a:r>
            <a:br>
              <a:rPr lang="es-AR" cap="small" dirty="0"/>
            </a:br>
            <a:endParaRPr lang="es-AR"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02D6C60-7F83-4FD4-A3D7-4732314D3393}"/>
                  </a:ext>
                </a:extLst>
              </p:cNvPr>
              <p:cNvSpPr>
                <a:spLocks noGrp="1"/>
              </p:cNvSpPr>
              <p:nvPr>
                <p:ph idx="1"/>
              </p:nvPr>
            </p:nvSpPr>
            <p:spPr/>
            <p:txBody>
              <a:bodyPr/>
              <a:lstStyle/>
              <a:p>
                <a:pPr algn="ctr"/>
                <a14:m>
                  <m:oMathPara xmlns:m="http://schemas.openxmlformats.org/officeDocument/2006/math">
                    <m:oMathParaPr>
                      <m:jc m:val="centerGroup"/>
                    </m:oMathParaPr>
                    <m:oMath xmlns:m="http://schemas.openxmlformats.org/officeDocument/2006/math">
                      <m:acc>
                        <m:accPr>
                          <m:chr m:val="̇"/>
                          <m:ctrlPr>
                            <a:rPr lang="es-AR" b="1" i="1">
                              <a:latin typeface="Cambria Math" panose="02040503050406030204" pitchFamily="18" charset="0"/>
                            </a:rPr>
                          </m:ctrlPr>
                        </m:accPr>
                        <m:e>
                          <m:acc>
                            <m:accPr>
                              <m:chr m:val="̅"/>
                              <m:ctrlPr>
                                <a:rPr lang="es-AR" b="1" i="1">
                                  <a:latin typeface="Cambria Math" panose="02040503050406030204" pitchFamily="18" charset="0"/>
                                </a:rPr>
                              </m:ctrlPr>
                            </m:accPr>
                            <m:e>
                              <m:r>
                                <a:rPr lang="es-ES" b="1" i="1">
                                  <a:latin typeface="Cambria Math" panose="02040503050406030204" pitchFamily="18" charset="0"/>
                                </a:rPr>
                                <m:t>𝒑</m:t>
                              </m:r>
                            </m:e>
                          </m:acc>
                        </m:e>
                      </m:acc>
                      <m:r>
                        <a:rPr lang="es-ES" b="1" i="1">
                          <a:latin typeface="Cambria Math" panose="02040503050406030204" pitchFamily="18" charset="0"/>
                        </a:rPr>
                        <m:t>=</m:t>
                      </m:r>
                      <m:r>
                        <a:rPr lang="es-ES" b="1" i="1">
                          <a:latin typeface="Cambria Math" panose="02040503050406030204" pitchFamily="18" charset="0"/>
                        </a:rPr>
                        <m:t>𝑱</m:t>
                      </m:r>
                      <m:r>
                        <a:rPr lang="es-ES" b="1" i="1">
                          <a:latin typeface="Cambria Math" panose="02040503050406030204" pitchFamily="18" charset="0"/>
                        </a:rPr>
                        <m:t>(</m:t>
                      </m:r>
                      <m:r>
                        <a:rPr lang="es-ES" b="1" i="1">
                          <a:latin typeface="Cambria Math" panose="02040503050406030204" pitchFamily="18" charset="0"/>
                        </a:rPr>
                        <m:t>𝒒</m:t>
                      </m:r>
                      <m:r>
                        <a:rPr lang="es-ES" b="1" i="1">
                          <a:latin typeface="Cambria Math" panose="02040503050406030204" pitchFamily="18" charset="0"/>
                        </a:rPr>
                        <m:t>)∙</m:t>
                      </m:r>
                      <m:acc>
                        <m:accPr>
                          <m:chr m:val="̇"/>
                          <m:ctrlPr>
                            <a:rPr lang="es-AR" b="1" i="1">
                              <a:latin typeface="Cambria Math" panose="02040503050406030204" pitchFamily="18" charset="0"/>
                            </a:rPr>
                          </m:ctrlPr>
                        </m:accPr>
                        <m:e>
                          <m:acc>
                            <m:accPr>
                              <m:chr m:val="̅"/>
                              <m:ctrlPr>
                                <a:rPr lang="es-AR" b="1" i="1">
                                  <a:latin typeface="Cambria Math" panose="02040503050406030204" pitchFamily="18" charset="0"/>
                                </a:rPr>
                              </m:ctrlPr>
                            </m:accPr>
                            <m:e>
                              <m:r>
                                <a:rPr lang="es-ES" b="1" i="1">
                                  <a:latin typeface="Cambria Math" panose="02040503050406030204" pitchFamily="18" charset="0"/>
                                </a:rPr>
                                <m:t>𝒒</m:t>
                              </m:r>
                            </m:e>
                          </m:acc>
                        </m:e>
                      </m:acc>
                    </m:oMath>
                  </m:oMathPara>
                </a14:m>
                <a:endParaRPr lang="es-AR" b="1"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endParaRPr lang="es-AR" dirty="0"/>
              </a:p>
              <a:p>
                <a:pPr algn="ctr"/>
                <a14:m>
                  <m:oMath xmlns:m="http://schemas.openxmlformats.org/officeDocument/2006/math">
                    <m:func>
                      <m:funcPr>
                        <m:ctrlPr>
                          <a:rPr lang="es-AR" i="1">
                            <a:latin typeface="Cambria Math" panose="02040503050406030204" pitchFamily="18" charset="0"/>
                          </a:rPr>
                        </m:ctrlPr>
                      </m:funcPr>
                      <m:fName>
                        <m:r>
                          <a:rPr lang="es-AR" b="1" i="1">
                            <a:latin typeface="Cambria Math" panose="02040503050406030204" pitchFamily="18" charset="0"/>
                          </a:rPr>
                          <m:t>𝐝𝐞𝐭</m:t>
                        </m:r>
                      </m:fName>
                      <m:e>
                        <m:d>
                          <m:dPr>
                            <m:ctrlPr>
                              <a:rPr lang="es-AR" i="1">
                                <a:latin typeface="Cambria Math" panose="02040503050406030204" pitchFamily="18" charset="0"/>
                              </a:rPr>
                            </m:ctrlPr>
                          </m:dPr>
                          <m:e>
                            <m:r>
                              <a:rPr lang="es-ES" b="1" i="1">
                                <a:latin typeface="Cambria Math" panose="02040503050406030204" pitchFamily="18" charset="0"/>
                              </a:rPr>
                              <m:t>𝑱</m:t>
                            </m:r>
                            <m:d>
                              <m:dPr>
                                <m:ctrlPr>
                                  <a:rPr lang="es-AR" i="1">
                                    <a:latin typeface="Cambria Math" panose="02040503050406030204" pitchFamily="18" charset="0"/>
                                  </a:rPr>
                                </m:ctrlPr>
                              </m:dPr>
                              <m:e>
                                <m:r>
                                  <a:rPr lang="es-ES" b="1" i="1">
                                    <a:latin typeface="Cambria Math" panose="02040503050406030204" pitchFamily="18" charset="0"/>
                                  </a:rPr>
                                  <m:t>𝒒</m:t>
                                </m:r>
                              </m:e>
                            </m:d>
                          </m:e>
                        </m:d>
                      </m:e>
                    </m:func>
                    <m:r>
                      <a:rPr lang="es-AR" b="1" i="1">
                        <a:latin typeface="Cambria Math" panose="02040503050406030204" pitchFamily="18" charset="0"/>
                      </a:rPr>
                      <m:t>=</m:t>
                    </m:r>
                    <m:sSub>
                      <m:sSubPr>
                        <m:ctrlPr>
                          <a:rPr lang="es-AR" i="1">
                            <a:latin typeface="Cambria Math" panose="02040503050406030204" pitchFamily="18" charset="0"/>
                          </a:rPr>
                        </m:ctrlPr>
                      </m:sSubPr>
                      <m:e>
                        <m:r>
                          <a:rPr lang="es-AR" b="1" i="1">
                            <a:latin typeface="Cambria Math" panose="02040503050406030204" pitchFamily="18" charset="0"/>
                          </a:rPr>
                          <m:t>𝐚</m:t>
                        </m:r>
                      </m:e>
                      <m:sub>
                        <m:r>
                          <a:rPr lang="es-AR" b="1" i="1">
                            <a:latin typeface="Cambria Math" panose="02040503050406030204" pitchFamily="18" charset="0"/>
                          </a:rPr>
                          <m:t>𝟏</m:t>
                        </m:r>
                      </m:sub>
                    </m:sSub>
                    <m:r>
                      <a:rPr lang="es-AR" b="1" i="1">
                        <a:latin typeface="Cambria Math" panose="02040503050406030204" pitchFamily="18" charset="0"/>
                      </a:rPr>
                      <m:t>∙</m:t>
                    </m:r>
                    <m:sSub>
                      <m:sSubPr>
                        <m:ctrlPr>
                          <a:rPr lang="es-AR" i="1">
                            <a:latin typeface="Cambria Math" panose="02040503050406030204" pitchFamily="18" charset="0"/>
                          </a:rPr>
                        </m:ctrlPr>
                      </m:sSubPr>
                      <m:e>
                        <m:r>
                          <a:rPr lang="es-AR" b="1" i="1">
                            <a:latin typeface="Cambria Math" panose="02040503050406030204" pitchFamily="18" charset="0"/>
                          </a:rPr>
                          <m:t>𝐚</m:t>
                        </m:r>
                      </m:e>
                      <m:sub>
                        <m:r>
                          <a:rPr lang="es-AR" b="1" i="1">
                            <a:latin typeface="Cambria Math" panose="02040503050406030204" pitchFamily="18" charset="0"/>
                          </a:rPr>
                          <m:t>𝟐</m:t>
                        </m:r>
                      </m:sub>
                    </m:sSub>
                    <m:r>
                      <a:rPr lang="es-AR" b="1" i="1">
                        <a:latin typeface="Cambria Math" panose="02040503050406030204" pitchFamily="18" charset="0"/>
                      </a:rPr>
                      <m:t>∙</m:t>
                    </m:r>
                    <m:r>
                      <a:rPr lang="es-AR" b="1" i="1">
                        <a:latin typeface="Cambria Math" panose="02040503050406030204" pitchFamily="18" charset="0"/>
                      </a:rPr>
                      <m:t>𝒔𝒆𝒏</m:t>
                    </m:r>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AR" b="1" i="1">
                                <a:latin typeface="Cambria Math" panose="02040503050406030204" pitchFamily="18" charset="0"/>
                              </a:rPr>
                              <m:t>𝐪</m:t>
                            </m:r>
                          </m:e>
                          <m:sub>
                            <m:r>
                              <a:rPr lang="es-AR" b="1" i="1">
                                <a:latin typeface="Cambria Math" panose="02040503050406030204" pitchFamily="18" charset="0"/>
                              </a:rPr>
                              <m:t>𝟐</m:t>
                            </m:r>
                          </m:sub>
                        </m:sSub>
                      </m:e>
                    </m:d>
                    <m:r>
                      <a:rPr lang="es-AR" i="1">
                        <a:latin typeface="Cambria Math" panose="02040503050406030204" pitchFamily="18" charset="0"/>
                      </a:rPr>
                      <m:t> </m:t>
                    </m:r>
                  </m:oMath>
                </a14:m>
                <a:r>
                  <a:rPr lang="es-AR" b="1" dirty="0"/>
                  <a:t> </a:t>
                </a:r>
                <a:endParaRPr lang="es-AR" dirty="0"/>
              </a:p>
            </p:txBody>
          </p:sp>
        </mc:Choice>
        <mc:Fallback xmlns="">
          <p:sp>
            <p:nvSpPr>
              <p:cNvPr id="3" name="Marcador de contenido 2">
                <a:extLst>
                  <a:ext uri="{FF2B5EF4-FFF2-40B4-BE49-F238E27FC236}">
                    <a16:creationId xmlns:a16="http://schemas.microsoft.com/office/drawing/2014/main" id="{502D6C60-7F83-4FD4-A3D7-4732314D3393}"/>
                  </a:ext>
                </a:extLst>
              </p:cNvPr>
              <p:cNvSpPr>
                <a:spLocks noGrp="1" noRot="1" noChangeAspect="1" noMove="1" noResize="1" noEditPoints="1" noAdjustHandles="1" noChangeArrowheads="1" noChangeShapeType="1" noTextEdit="1"/>
              </p:cNvSpPr>
              <p:nvPr>
                <p:ph idx="1"/>
              </p:nvPr>
            </p:nvSpPr>
            <p:spPr>
              <a:blipFill>
                <a:blip r:embed="rId2"/>
                <a:stretch>
                  <a:fillRect t="-2141" b="-20557"/>
                </a:stretch>
              </a:blipFill>
            </p:spPr>
            <p:txBody>
              <a:bodyPr/>
              <a:lstStyle/>
              <a:p>
                <a:r>
                  <a:rPr lang="es-AR">
                    <a:noFill/>
                  </a:rPr>
                  <a:t> </a:t>
                </a:r>
              </a:p>
            </p:txBody>
          </p:sp>
        </mc:Fallback>
      </mc:AlternateContent>
      <p:sp>
        <p:nvSpPr>
          <p:cNvPr id="4" name="Marcador de número de diapositiva 3">
            <a:extLst>
              <a:ext uri="{FF2B5EF4-FFF2-40B4-BE49-F238E27FC236}">
                <a16:creationId xmlns:a16="http://schemas.microsoft.com/office/drawing/2014/main" id="{FF1BACE0-536B-4C29-B631-CE5EDB08CAD6}"/>
              </a:ext>
            </a:extLst>
          </p:cNvPr>
          <p:cNvSpPr>
            <a:spLocks noGrp="1"/>
          </p:cNvSpPr>
          <p:nvPr>
            <p:ph type="sldNum" sz="quarter" idx="12"/>
          </p:nvPr>
        </p:nvSpPr>
        <p:spPr/>
        <p:txBody>
          <a:bodyPr/>
          <a:lstStyle/>
          <a:p>
            <a:pPr rtl="0"/>
            <a:fld id="{9EC71654-96A5-4280-94F3-931C61A9F92C}" type="slidenum">
              <a:rPr lang="es-ES" noProof="0" smtClean="0"/>
              <a:pPr rtl="0"/>
              <a:t>16</a:t>
            </a:fld>
            <a:endParaRPr lang="es-ES" noProof="0" dirty="0"/>
          </a:p>
        </p:txBody>
      </p:sp>
      <p:sp>
        <p:nvSpPr>
          <p:cNvPr id="5" name="Marcador de contenido 4">
            <a:extLst>
              <a:ext uri="{FF2B5EF4-FFF2-40B4-BE49-F238E27FC236}">
                <a16:creationId xmlns:a16="http://schemas.microsoft.com/office/drawing/2014/main" id="{8251AD26-9A16-4C20-80C1-C9716C7A568F}"/>
              </a:ext>
            </a:extLst>
          </p:cNvPr>
          <p:cNvSpPr>
            <a:spLocks noGrp="1"/>
          </p:cNvSpPr>
          <p:nvPr>
            <p:ph idx="15"/>
          </p:nvPr>
        </p:nvSpPr>
        <p:spPr/>
        <p:txBody>
          <a:bodyPr/>
          <a:lstStyle/>
          <a:p>
            <a:r>
              <a:rPr lang="es-ES" dirty="0"/>
              <a:t>JACOBIANO</a:t>
            </a:r>
            <a:endParaRPr lang="es-AR"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8172480D-8515-46EB-AEDF-40865FE80C4E}"/>
                  </a:ext>
                </a:extLst>
              </p:cNvPr>
              <p:cNvSpPr>
                <a:spLocks noGrp="1"/>
              </p:cNvSpPr>
              <p:nvPr>
                <p:ph idx="19"/>
              </p:nvPr>
            </p:nvSpPr>
            <p:spPr>
              <a:xfrm>
                <a:off x="7327919" y="1266308"/>
                <a:ext cx="4074002" cy="3597791"/>
              </a:xfrm>
            </p:spPr>
            <p:txBody>
              <a:bodyPr/>
              <a:lstStyle/>
              <a:p>
                <a:pPr algn="ctr">
                  <a:lnSpc>
                    <a:spcPct val="110000"/>
                  </a:lnSpc>
                </a:pPr>
                <a:r>
                  <a:rPr lang="es-AR" dirty="0"/>
                  <a:t>Tenemos singularidades puntos donde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2</m:t>
                        </m:r>
                      </m:sub>
                    </m:sSub>
                    <m:r>
                      <a:rPr lang="es-AR" i="1">
                        <a:latin typeface="Cambria Math" panose="02040503050406030204" pitchFamily="18" charset="0"/>
                      </a:rPr>
                      <m:t>=</m:t>
                    </m:r>
                    <m:r>
                      <a:rPr lang="es-AR" i="1">
                        <a:latin typeface="Cambria Math" panose="02040503050406030204" pitchFamily="18" charset="0"/>
                      </a:rPr>
                      <m:t>𝑛</m:t>
                    </m:r>
                    <m:r>
                      <a:rPr lang="es-AR" i="1">
                        <a:latin typeface="Cambria Math" panose="02040503050406030204" pitchFamily="18" charset="0"/>
                      </a:rPr>
                      <m:t>𝜋</m:t>
                    </m:r>
                  </m:oMath>
                </a14:m>
                <a:r>
                  <a:rPr lang="es-AR" dirty="0"/>
                  <a:t>, sólo se cumple para n = 0, entonces, nos encontraremos en un punto con singularidad cada vez que tengamos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2</m:t>
                        </m:r>
                      </m:sub>
                    </m:sSub>
                    <m:r>
                      <a:rPr lang="es-AR" i="1">
                        <a:latin typeface="Cambria Math" panose="02040503050406030204" pitchFamily="18" charset="0"/>
                      </a:rPr>
                      <m:t>=0</m:t>
                    </m:r>
                  </m:oMath>
                </a14:m>
                <a:r>
                  <a:rPr lang="es-AR" dirty="0"/>
                  <a:t>, es decir, en todo nuestro límite de trabajo exterior. </a:t>
                </a:r>
              </a:p>
              <a:p>
                <a:pPr algn="ctr">
                  <a:lnSpc>
                    <a:spcPct val="110000"/>
                  </a:lnSpc>
                </a:pPr>
                <a:r>
                  <a:rPr lang="es-AR" dirty="0"/>
                  <a:t>También tendremos singularidades en cada punto del resto de nuestra frontera de trabajo, cuando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2</m:t>
                        </m:r>
                      </m:sub>
                    </m:sSub>
                  </m:oMath>
                </a14:m>
                <a:r>
                  <a:rPr lang="es-AR" dirty="0"/>
                  <a:t> sea máximo o mínimo en cualquier estado de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1</m:t>
                        </m:r>
                      </m:sub>
                    </m:sSub>
                  </m:oMath>
                </a14:m>
                <a:r>
                  <a:rPr lang="es-AR" dirty="0"/>
                  <a:t> y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3</m:t>
                        </m:r>
                      </m:sub>
                    </m:sSub>
                  </m:oMath>
                </a14:m>
                <a:r>
                  <a:rPr lang="es-AR" dirty="0"/>
                  <a:t>,  con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1</m:t>
                        </m:r>
                      </m:sub>
                    </m:sSub>
                  </m:oMath>
                </a14:m>
                <a:r>
                  <a:rPr lang="es-AR" dirty="0"/>
                  <a:t> máximo o mínimo para cualquier punto de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2</m:t>
                        </m:r>
                      </m:sub>
                    </m:sSub>
                  </m:oMath>
                </a14:m>
                <a:r>
                  <a:rPr lang="es-AR" dirty="0"/>
                  <a:t> y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3</m:t>
                        </m:r>
                      </m:sub>
                    </m:sSub>
                  </m:oMath>
                </a14:m>
                <a:r>
                  <a:rPr lang="es-AR" dirty="0"/>
                  <a:t>  y cuando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3</m:t>
                        </m:r>
                      </m:sub>
                    </m:sSub>
                  </m:oMath>
                </a14:m>
                <a:r>
                  <a:rPr lang="es-AR" dirty="0"/>
                  <a:t> sea máximo o mínimo en cualquier punto de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1</m:t>
                        </m:r>
                      </m:sub>
                    </m:sSub>
                  </m:oMath>
                </a14:m>
                <a:r>
                  <a:rPr lang="es-AR" dirty="0"/>
                  <a:t> y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2</m:t>
                        </m:r>
                      </m:sub>
                    </m:sSub>
                  </m:oMath>
                </a14:m>
                <a:r>
                  <a:rPr lang="es-AR" dirty="0"/>
                  <a:t>.</a:t>
                </a:r>
              </a:p>
              <a:p>
                <a:endParaRPr lang="es-AR" dirty="0"/>
              </a:p>
            </p:txBody>
          </p:sp>
        </mc:Choice>
        <mc:Fallback xmlns="">
          <p:sp>
            <p:nvSpPr>
              <p:cNvPr id="6" name="Marcador de contenido 5">
                <a:extLst>
                  <a:ext uri="{FF2B5EF4-FFF2-40B4-BE49-F238E27FC236}">
                    <a16:creationId xmlns:a16="http://schemas.microsoft.com/office/drawing/2014/main" id="{8172480D-8515-46EB-AEDF-40865FE80C4E}"/>
                  </a:ext>
                </a:extLst>
              </p:cNvPr>
              <p:cNvSpPr>
                <a:spLocks noGrp="1" noRot="1" noChangeAspect="1" noMove="1" noResize="1" noEditPoints="1" noAdjustHandles="1" noChangeArrowheads="1" noChangeShapeType="1" noTextEdit="1"/>
              </p:cNvSpPr>
              <p:nvPr>
                <p:ph idx="19"/>
              </p:nvPr>
            </p:nvSpPr>
            <p:spPr>
              <a:xfrm>
                <a:off x="7327919" y="1266308"/>
                <a:ext cx="4074002" cy="3597791"/>
              </a:xfrm>
              <a:blipFill>
                <a:blip r:embed="rId3"/>
                <a:stretch>
                  <a:fillRect l="-2695" r="-3743"/>
                </a:stretch>
              </a:blipFill>
            </p:spPr>
            <p:txBody>
              <a:bodyPr/>
              <a:lstStyle/>
              <a:p>
                <a:r>
                  <a:rPr lang="es-AR">
                    <a:noFill/>
                  </a:rPr>
                  <a:t> </a:t>
                </a:r>
              </a:p>
            </p:txBody>
          </p:sp>
        </mc:Fallback>
      </mc:AlternateContent>
      <p:sp>
        <p:nvSpPr>
          <p:cNvPr id="7" name="Marcador de contenido 6">
            <a:extLst>
              <a:ext uri="{FF2B5EF4-FFF2-40B4-BE49-F238E27FC236}">
                <a16:creationId xmlns:a16="http://schemas.microsoft.com/office/drawing/2014/main" id="{FAD4F5F8-74A0-42E4-A792-5DC56E4B5850}"/>
              </a:ext>
            </a:extLst>
          </p:cNvPr>
          <p:cNvSpPr>
            <a:spLocks noGrp="1"/>
          </p:cNvSpPr>
          <p:nvPr>
            <p:ph idx="20"/>
          </p:nvPr>
        </p:nvSpPr>
        <p:spPr/>
        <p:txBody>
          <a:bodyPr/>
          <a:lstStyle/>
          <a:p>
            <a:r>
              <a:rPr lang="es-ES" dirty="0"/>
              <a:t>SINGULARIDADES</a:t>
            </a:r>
            <a:endParaRPr lang="es-AR" dirty="0"/>
          </a:p>
        </p:txBody>
      </p:sp>
      <p:pic>
        <p:nvPicPr>
          <p:cNvPr id="10" name="Imagen 9">
            <a:extLst>
              <a:ext uri="{FF2B5EF4-FFF2-40B4-BE49-F238E27FC236}">
                <a16:creationId xmlns:a16="http://schemas.microsoft.com/office/drawing/2014/main" id="{FCFC0FFB-F102-459D-B50E-8C13AEA5CB14}"/>
              </a:ext>
            </a:extLst>
          </p:cNvPr>
          <p:cNvPicPr>
            <a:picLocks noChangeAspect="1"/>
          </p:cNvPicPr>
          <p:nvPr/>
        </p:nvPicPr>
        <p:blipFill rotWithShape="1">
          <a:blip r:embed="rId4"/>
          <a:srcRect l="23387" t="61219" r="59411" b="29605"/>
          <a:stretch/>
        </p:blipFill>
        <p:spPr>
          <a:xfrm>
            <a:off x="134821" y="3358551"/>
            <a:ext cx="3817748" cy="1145440"/>
          </a:xfrm>
          <a:prstGeom prst="rect">
            <a:avLst/>
          </a:prstGeom>
        </p:spPr>
      </p:pic>
      <p:pic>
        <p:nvPicPr>
          <p:cNvPr id="11" name="Imagen 10">
            <a:extLst>
              <a:ext uri="{FF2B5EF4-FFF2-40B4-BE49-F238E27FC236}">
                <a16:creationId xmlns:a16="http://schemas.microsoft.com/office/drawing/2014/main" id="{2BDE1B8D-C17F-42F7-BCB3-0C77420EA80D}"/>
              </a:ext>
            </a:extLst>
          </p:cNvPr>
          <p:cNvPicPr>
            <a:picLocks noChangeAspect="1"/>
          </p:cNvPicPr>
          <p:nvPr/>
        </p:nvPicPr>
        <p:blipFill rotWithShape="1">
          <a:blip r:embed="rId4"/>
          <a:srcRect l="40484" t="61505" r="46855" b="29606"/>
          <a:stretch/>
        </p:blipFill>
        <p:spPr>
          <a:xfrm>
            <a:off x="1865246" y="4408247"/>
            <a:ext cx="2998837" cy="1184257"/>
          </a:xfrm>
          <a:prstGeom prst="rect">
            <a:avLst/>
          </a:prstGeom>
        </p:spPr>
      </p:pic>
      <p:pic>
        <p:nvPicPr>
          <p:cNvPr id="12" name="Imagen 11">
            <a:extLst>
              <a:ext uri="{FF2B5EF4-FFF2-40B4-BE49-F238E27FC236}">
                <a16:creationId xmlns:a16="http://schemas.microsoft.com/office/drawing/2014/main" id="{32841452-619B-4620-8929-DF9BA94E0EB7}"/>
              </a:ext>
            </a:extLst>
          </p:cNvPr>
          <p:cNvPicPr>
            <a:picLocks noChangeAspect="1"/>
          </p:cNvPicPr>
          <p:nvPr/>
        </p:nvPicPr>
        <p:blipFill rotWithShape="1">
          <a:blip r:embed="rId5"/>
          <a:srcRect l="53559" t="27177" r="42903" b="65505"/>
          <a:stretch/>
        </p:blipFill>
        <p:spPr>
          <a:xfrm>
            <a:off x="322300" y="6243747"/>
            <a:ext cx="1826035" cy="480367"/>
          </a:xfrm>
          <a:prstGeom prst="rect">
            <a:avLst/>
          </a:prstGeom>
        </p:spPr>
      </p:pic>
      <p:pic>
        <p:nvPicPr>
          <p:cNvPr id="13" name="Marcador de posición de imagen 30" descr="Portátil">
            <a:extLst>
              <a:ext uri="{FF2B5EF4-FFF2-40B4-BE49-F238E27FC236}">
                <a16:creationId xmlns:a16="http://schemas.microsoft.com/office/drawing/2014/main" id="{4B01145E-39FA-4403-BB63-F862D5D0D6B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a:xfrm>
            <a:off x="5295891" y="1848678"/>
            <a:ext cx="605487" cy="605487"/>
          </a:xfrm>
          <a:prstGeom prst="rect">
            <a:avLst/>
          </a:prstGeom>
          <a:noFill/>
        </p:spPr>
      </p:pic>
      <p:pic>
        <p:nvPicPr>
          <p:cNvPr id="14" name="Marcador de posición de imagen 28" descr="Lápiz">
            <a:extLst>
              <a:ext uri="{FF2B5EF4-FFF2-40B4-BE49-F238E27FC236}">
                <a16:creationId xmlns:a16="http://schemas.microsoft.com/office/drawing/2014/main" id="{84212B80-5C40-41D8-8924-EC11EC79B0EC}"/>
              </a:ext>
            </a:extLst>
          </p:cNvPr>
          <p:cNvPicPr>
            <a:picLocks noGrp="1" noChangeAspect="1"/>
          </p:cNvPicPr>
          <p:nvPr>
            <p:ph type="pic" sz="quarter" idx="21"/>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6276027" y="4908400"/>
            <a:ext cx="605487" cy="605487"/>
          </a:xfrm>
        </p:spPr>
      </p:pic>
      <p:sp>
        <p:nvSpPr>
          <p:cNvPr id="16" name="Marcador de contenido 5">
            <a:extLst>
              <a:ext uri="{FF2B5EF4-FFF2-40B4-BE49-F238E27FC236}">
                <a16:creationId xmlns:a16="http://schemas.microsoft.com/office/drawing/2014/main" id="{354CC366-6316-4F05-9387-C4A5704C98F8}"/>
              </a:ext>
            </a:extLst>
          </p:cNvPr>
          <p:cNvSpPr txBox="1">
            <a:spLocks/>
          </p:cNvSpPr>
          <p:nvPr/>
        </p:nvSpPr>
        <p:spPr>
          <a:xfrm>
            <a:off x="6850965" y="5470593"/>
            <a:ext cx="4074002" cy="1087439"/>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pPr>
            <a:r>
              <a:rPr lang="es-AR" dirty="0"/>
              <a:t>Pseudo inversa para puntos de singularidad.</a:t>
            </a:r>
          </a:p>
          <a:p>
            <a:pPr algn="ctr">
              <a:lnSpc>
                <a:spcPct val="110000"/>
              </a:lnSpc>
            </a:pPr>
            <a:r>
              <a:rPr lang="es-AR" dirty="0"/>
              <a:t>Elipses de </a:t>
            </a:r>
            <a:r>
              <a:rPr lang="es-AR" dirty="0" err="1"/>
              <a:t>manipulabilidad</a:t>
            </a:r>
            <a:r>
              <a:rPr lang="es-AR" dirty="0"/>
              <a:t>.</a:t>
            </a:r>
          </a:p>
        </p:txBody>
      </p:sp>
    </p:spTree>
    <p:extLst>
      <p:ext uri="{BB962C8B-B14F-4D97-AF65-F5344CB8AC3E}">
        <p14:creationId xmlns:p14="http://schemas.microsoft.com/office/powerpoint/2010/main" val="32995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gure 1 2019-11-13 04-05-37_Trim">
            <a:hlinkClick r:id="" action="ppaction://media"/>
            <a:extLst>
              <a:ext uri="{FF2B5EF4-FFF2-40B4-BE49-F238E27FC236}">
                <a16:creationId xmlns:a16="http://schemas.microsoft.com/office/drawing/2014/main" id="{B2222C14-4CA9-48D9-A18F-2D764D3BD7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6216" t="25508" r="25211" b="19249"/>
          <a:stretch/>
        </p:blipFill>
        <p:spPr>
          <a:xfrm>
            <a:off x="1550900" y="663126"/>
            <a:ext cx="9300630" cy="5531747"/>
          </a:xfrm>
          <a:prstGeom prst="rect">
            <a:avLst/>
          </a:prstGeom>
        </p:spPr>
      </p:pic>
      <p:pic>
        <p:nvPicPr>
          <p:cNvPr id="8" name="Imagen 7">
            <a:extLst>
              <a:ext uri="{FF2B5EF4-FFF2-40B4-BE49-F238E27FC236}">
                <a16:creationId xmlns:a16="http://schemas.microsoft.com/office/drawing/2014/main" id="{B98AC000-6479-4196-BD53-5F6E126DBA61}"/>
              </a:ext>
            </a:extLst>
          </p:cNvPr>
          <p:cNvPicPr>
            <a:picLocks noChangeAspect="1"/>
          </p:cNvPicPr>
          <p:nvPr/>
        </p:nvPicPr>
        <p:blipFill rotWithShape="1">
          <a:blip r:embed="rId6"/>
          <a:srcRect l="53559" t="27177" r="42903" b="65505"/>
          <a:stretch/>
        </p:blipFill>
        <p:spPr>
          <a:xfrm>
            <a:off x="322300" y="6243747"/>
            <a:ext cx="1826035" cy="480367"/>
          </a:xfrm>
          <a:prstGeom prst="rect">
            <a:avLst/>
          </a:prstGeom>
        </p:spPr>
      </p:pic>
      <p:sp>
        <p:nvSpPr>
          <p:cNvPr id="9" name="Marcador de número de diapositiva 3">
            <a:extLst>
              <a:ext uri="{FF2B5EF4-FFF2-40B4-BE49-F238E27FC236}">
                <a16:creationId xmlns:a16="http://schemas.microsoft.com/office/drawing/2014/main" id="{2965C078-FD1F-490E-A5ED-247325977922}"/>
              </a:ext>
            </a:extLst>
          </p:cNvPr>
          <p:cNvSpPr txBox="1">
            <a:spLocks/>
          </p:cNvSpPr>
          <p:nvPr/>
        </p:nvSpPr>
        <p:spPr>
          <a:xfrm>
            <a:off x="11376396" y="6455739"/>
            <a:ext cx="294460" cy="187367"/>
          </a:xfrm>
          <a:prstGeom prst="rect">
            <a:avLst/>
          </a:prstGeom>
        </p:spPr>
        <p:txBody>
          <a:bodyPr vert="horz" lIns="0" tIns="0" rIns="0" bIns="0" rtlCol="0" anchor="ctr"/>
          <a:lstStyle>
            <a:defPPr rtl="0">
              <a:defRPr lang="es-e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s-ES" smtClean="0"/>
              <a:pPr/>
              <a:t>17</a:t>
            </a:fld>
            <a:endParaRPr lang="es-ES" dirty="0"/>
          </a:p>
        </p:txBody>
      </p:sp>
    </p:spTree>
    <p:extLst>
      <p:ext uri="{BB962C8B-B14F-4D97-AF65-F5344CB8AC3E}">
        <p14:creationId xmlns:p14="http://schemas.microsoft.com/office/powerpoint/2010/main" val="68865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jacobiano</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18</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7" name="Imagen 6">
            <a:extLst>
              <a:ext uri="{FF2B5EF4-FFF2-40B4-BE49-F238E27FC236}">
                <a16:creationId xmlns:a16="http://schemas.microsoft.com/office/drawing/2014/main" id="{91271AA3-9FE7-4F1E-A679-C8BAE65CEED2}"/>
              </a:ext>
            </a:extLst>
          </p:cNvPr>
          <p:cNvPicPr/>
          <p:nvPr/>
        </p:nvPicPr>
        <p:blipFill rotWithShape="1">
          <a:blip r:embed="rId3">
            <a:extLst>
              <a:ext uri="{28A0092B-C50C-407E-A947-70E740481C1C}">
                <a14:useLocalDpi xmlns:a14="http://schemas.microsoft.com/office/drawing/2010/main" val="0"/>
              </a:ext>
            </a:extLst>
          </a:blip>
          <a:srcRect l="17360" t="40642" r="63375" b="48253"/>
          <a:stretch/>
        </p:blipFill>
        <p:spPr bwMode="auto">
          <a:xfrm>
            <a:off x="6007100" y="560133"/>
            <a:ext cx="4737100" cy="1696402"/>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26618419-8806-4652-B8C8-65A04564796E}"/>
              </a:ext>
            </a:extLst>
          </p:cNvPr>
          <p:cNvPicPr/>
          <p:nvPr/>
        </p:nvPicPr>
        <p:blipFill rotWithShape="1">
          <a:blip r:embed="rId4">
            <a:extLst>
              <a:ext uri="{28A0092B-C50C-407E-A947-70E740481C1C}">
                <a14:useLocalDpi xmlns:a14="http://schemas.microsoft.com/office/drawing/2010/main" val="0"/>
              </a:ext>
            </a:extLst>
          </a:blip>
          <a:srcRect l="16792" t="37124" r="59501" b="20986"/>
          <a:stretch/>
        </p:blipFill>
        <p:spPr bwMode="auto">
          <a:xfrm>
            <a:off x="456724" y="1408334"/>
            <a:ext cx="4628038" cy="4205066"/>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F82811CD-F256-4E1F-9710-2D9D5DB8E5F4}"/>
              </a:ext>
            </a:extLst>
          </p:cNvPr>
          <p:cNvPicPr/>
          <p:nvPr/>
        </p:nvPicPr>
        <p:blipFill rotWithShape="1">
          <a:blip r:embed="rId5">
            <a:extLst>
              <a:ext uri="{28A0092B-C50C-407E-A947-70E740481C1C}">
                <a14:useLocalDpi xmlns:a14="http://schemas.microsoft.com/office/drawing/2010/main" val="0"/>
              </a:ext>
            </a:extLst>
          </a:blip>
          <a:srcRect l="16933" t="56689" r="58938" b="21739"/>
          <a:stretch/>
        </p:blipFill>
        <p:spPr bwMode="auto">
          <a:xfrm>
            <a:off x="5743574" y="3300986"/>
            <a:ext cx="4628037" cy="23124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350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DA86066D-1DA5-4010-8E5D-9943F2B3FE0C}"/>
              </a:ext>
            </a:extLst>
          </p:cNvPr>
          <p:cNvSpPr>
            <a:spLocks noGrp="1"/>
          </p:cNvSpPr>
          <p:nvPr>
            <p:ph type="title"/>
          </p:nvPr>
        </p:nvSpPr>
        <p:spPr/>
        <p:txBody>
          <a:bodyPr/>
          <a:lstStyle/>
          <a:p>
            <a:r>
              <a:rPr lang="es-ES" dirty="0"/>
              <a:t>Validación jacobiano</a:t>
            </a:r>
            <a:endParaRPr lang="es-AR" dirty="0"/>
          </a:p>
        </p:txBody>
      </p:sp>
      <p:sp>
        <p:nvSpPr>
          <p:cNvPr id="5" name="Marcador de número de diapositiva 4">
            <a:extLst>
              <a:ext uri="{FF2B5EF4-FFF2-40B4-BE49-F238E27FC236}">
                <a16:creationId xmlns:a16="http://schemas.microsoft.com/office/drawing/2014/main" id="{E7139E59-188A-45DD-8637-D3410D12C428}"/>
              </a:ext>
            </a:extLst>
          </p:cNvPr>
          <p:cNvSpPr>
            <a:spLocks noGrp="1"/>
          </p:cNvSpPr>
          <p:nvPr>
            <p:ph type="sldNum" sz="quarter" idx="12"/>
          </p:nvPr>
        </p:nvSpPr>
        <p:spPr/>
        <p:txBody>
          <a:bodyPr/>
          <a:lstStyle/>
          <a:p>
            <a:pPr rtl="0"/>
            <a:fld id="{9EC71654-96A5-4280-94F3-931C61A9F92C}" type="slidenum">
              <a:rPr lang="es-ES" noProof="0" smtClean="0"/>
              <a:pPr rtl="0"/>
              <a:t>19</a:t>
            </a:fld>
            <a:endParaRPr lang="es-ES" noProof="0" dirty="0"/>
          </a:p>
        </p:txBody>
      </p:sp>
      <p:pic>
        <p:nvPicPr>
          <p:cNvPr id="12" name="Imagen 11">
            <a:extLst>
              <a:ext uri="{FF2B5EF4-FFF2-40B4-BE49-F238E27FC236}">
                <a16:creationId xmlns:a16="http://schemas.microsoft.com/office/drawing/2014/main" id="{B2DB2C00-9BD2-4D4A-9A4F-9A28A4446470}"/>
              </a:ext>
            </a:extLst>
          </p:cNvPr>
          <p:cNvPicPr>
            <a:picLocks noChangeAspect="1"/>
          </p:cNvPicPr>
          <p:nvPr/>
        </p:nvPicPr>
        <p:blipFill rotWithShape="1">
          <a:blip r:embed="rId2"/>
          <a:srcRect l="53559" t="27177" r="42903" b="65505"/>
          <a:stretch/>
        </p:blipFill>
        <p:spPr>
          <a:xfrm>
            <a:off x="322300" y="6243747"/>
            <a:ext cx="1826035" cy="480367"/>
          </a:xfrm>
          <a:prstGeom prst="rect">
            <a:avLst/>
          </a:prstGeom>
        </p:spPr>
      </p:pic>
      <p:pic>
        <p:nvPicPr>
          <p:cNvPr id="10" name="Imagen 9">
            <a:extLst>
              <a:ext uri="{FF2B5EF4-FFF2-40B4-BE49-F238E27FC236}">
                <a16:creationId xmlns:a16="http://schemas.microsoft.com/office/drawing/2014/main" id="{AABCBCC7-9FD9-461F-A42D-80D0C152304F}"/>
              </a:ext>
            </a:extLst>
          </p:cNvPr>
          <p:cNvPicPr/>
          <p:nvPr/>
        </p:nvPicPr>
        <p:blipFill rotWithShape="1">
          <a:blip r:embed="rId3">
            <a:extLst>
              <a:ext uri="{28A0092B-C50C-407E-A947-70E740481C1C}">
                <a14:useLocalDpi xmlns:a14="http://schemas.microsoft.com/office/drawing/2010/main" val="0"/>
              </a:ext>
            </a:extLst>
          </a:blip>
          <a:srcRect l="16651" t="22074" r="59219" b="21990"/>
          <a:stretch/>
        </p:blipFill>
        <p:spPr bwMode="auto">
          <a:xfrm>
            <a:off x="515938" y="1413057"/>
            <a:ext cx="4640262" cy="5042682"/>
          </a:xfrm>
          <a:prstGeom prst="rect">
            <a:avLst/>
          </a:prstGeom>
          <a:ln>
            <a:noFill/>
          </a:ln>
          <a:extLst>
            <a:ext uri="{53640926-AAD7-44D8-BBD7-CCE9431645EC}">
              <a14:shadowObscured xmlns:a14="http://schemas.microsoft.com/office/drawing/2010/main"/>
            </a:ext>
          </a:extLst>
        </p:spPr>
      </p:pic>
      <p:pic>
        <p:nvPicPr>
          <p:cNvPr id="13" name="Imagen 12">
            <a:extLst>
              <a:ext uri="{FF2B5EF4-FFF2-40B4-BE49-F238E27FC236}">
                <a16:creationId xmlns:a16="http://schemas.microsoft.com/office/drawing/2014/main" id="{09519747-14DA-4798-9E94-960E41C26A79}"/>
              </a:ext>
            </a:extLst>
          </p:cNvPr>
          <p:cNvPicPr/>
          <p:nvPr/>
        </p:nvPicPr>
        <p:blipFill rotWithShape="1">
          <a:blip r:embed="rId4">
            <a:extLst>
              <a:ext uri="{28A0092B-C50C-407E-A947-70E740481C1C}">
                <a14:useLocalDpi xmlns:a14="http://schemas.microsoft.com/office/drawing/2010/main" val="0"/>
              </a:ext>
            </a:extLst>
          </a:blip>
          <a:srcRect l="16792" t="55184" r="59220" b="21990"/>
          <a:stretch/>
        </p:blipFill>
        <p:spPr bwMode="auto">
          <a:xfrm>
            <a:off x="5989638" y="1413057"/>
            <a:ext cx="4640262" cy="2432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5849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pPr rtl="0"/>
            <a:r>
              <a:rPr lang="es-ES" dirty="0"/>
              <a:t>Aplicación: pick and place </a:t>
            </a:r>
            <a:r>
              <a:rPr lang="es-ES" dirty="0" err="1"/>
              <a:t>arm</a:t>
            </a:r>
            <a:endParaRPr lang="es-ES" dirty="0"/>
          </a:p>
        </p:txBody>
      </p:sp>
      <p:sp>
        <p:nvSpPr>
          <p:cNvPr id="3" name="Marcador de texto 2">
            <a:extLst>
              <a:ext uri="{FF2B5EF4-FFF2-40B4-BE49-F238E27FC236}">
                <a16:creationId xmlns:a16="http://schemas.microsoft.com/office/drawing/2014/main" id="{56960426-AAA6-4126-93AF-30F7DEE010A4}"/>
              </a:ext>
            </a:extLst>
          </p:cNvPr>
          <p:cNvSpPr>
            <a:spLocks noGrp="1"/>
          </p:cNvSpPr>
          <p:nvPr>
            <p:ph type="body" idx="1"/>
          </p:nvPr>
        </p:nvSpPr>
        <p:spPr>
          <a:xfrm>
            <a:off x="718457" y="1209261"/>
            <a:ext cx="10319657" cy="764460"/>
          </a:xfrm>
        </p:spPr>
        <p:txBody>
          <a:bodyPr rtlCol="0"/>
          <a:lstStyle/>
          <a:p>
            <a:r>
              <a:rPr lang="es-ES" dirty="0"/>
              <a:t>Organización de piezas de Lego </a:t>
            </a:r>
            <a:r>
              <a:rPr lang="es-ES" dirty="0" err="1"/>
              <a:t>WeDo</a:t>
            </a:r>
            <a:r>
              <a:rPr lang="es-ES" dirty="0"/>
              <a:t> 2.0 para el emprendimiento Cerebro Curioso, indispensable para realizar experiencias en colegios sin que falte alguna parte del proyecto propuesto y también para mantener el control de piezas en cada kit, ya que su costo es muy elevado. </a:t>
            </a:r>
          </a:p>
        </p:txBody>
      </p:sp>
      <p:sp>
        <p:nvSpPr>
          <p:cNvPr id="4" name="Marcador de número de diapositiva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es-ES" smtClean="0"/>
              <a:pPr rtl="0"/>
              <a:t>2</a:t>
            </a:fld>
            <a:endParaRPr lang="es-ES" dirty="0"/>
          </a:p>
        </p:txBody>
      </p:sp>
      <p:pic>
        <p:nvPicPr>
          <p:cNvPr id="9" name="Imagen 8">
            <a:extLst>
              <a:ext uri="{FF2B5EF4-FFF2-40B4-BE49-F238E27FC236}">
                <a16:creationId xmlns:a16="http://schemas.microsoft.com/office/drawing/2014/main" id="{D65176C8-9419-4790-A819-51DA186C9861}"/>
              </a:ext>
            </a:extLst>
          </p:cNvPr>
          <p:cNvPicPr>
            <a:picLocks noChangeAspect="1"/>
          </p:cNvPicPr>
          <p:nvPr/>
        </p:nvPicPr>
        <p:blipFill rotWithShape="1">
          <a:blip r:embed="rId3"/>
          <a:srcRect l="17548" t="62381" r="77589" b="31112"/>
          <a:stretch/>
        </p:blipFill>
        <p:spPr>
          <a:xfrm>
            <a:off x="375902" y="6196791"/>
            <a:ext cx="1235184" cy="478645"/>
          </a:xfrm>
          <a:prstGeom prst="rect">
            <a:avLst/>
          </a:prstGeom>
        </p:spPr>
      </p:pic>
      <p:pic>
        <p:nvPicPr>
          <p:cNvPr id="14" name="Marcador de posición de imagen 13">
            <a:extLst>
              <a:ext uri="{FF2B5EF4-FFF2-40B4-BE49-F238E27FC236}">
                <a16:creationId xmlns:a16="http://schemas.microsoft.com/office/drawing/2014/main" id="{F0525231-9858-4688-BC4B-3AE02F5657D0}"/>
              </a:ext>
            </a:extLst>
          </p:cNvPr>
          <p:cNvPicPr>
            <a:picLocks noGrp="1" noChangeAspect="1"/>
          </p:cNvPicPr>
          <p:nvPr>
            <p:ph type="pic" sz="quarter" idx="13"/>
          </p:nvPr>
        </p:nvPicPr>
        <p:blipFill>
          <a:blip r:embed="rId4"/>
          <a:srcRect l="11949" r="11949"/>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2B532-EB3E-428B-9224-EFA237D16A73}"/>
              </a:ext>
            </a:extLst>
          </p:cNvPr>
          <p:cNvSpPr>
            <a:spLocks noGrp="1"/>
          </p:cNvSpPr>
          <p:nvPr>
            <p:ph type="title"/>
          </p:nvPr>
        </p:nvSpPr>
        <p:spPr>
          <a:xfrm>
            <a:off x="457200" y="652462"/>
            <a:ext cx="6908800" cy="673100"/>
          </a:xfrm>
        </p:spPr>
        <p:txBody>
          <a:bodyPr rtlCol="0"/>
          <a:lstStyle/>
          <a:p>
            <a:pPr rtl="0"/>
            <a:r>
              <a:rPr lang="es-ES" b="1" dirty="0"/>
              <a:t>PLANIFICACIÓN DE TRAYECTORIA</a:t>
            </a:r>
          </a:p>
        </p:txBody>
      </p:sp>
      <mc:AlternateContent xmlns:mc="http://schemas.openxmlformats.org/markup-compatibility/2006" xmlns:a14="http://schemas.microsoft.com/office/drawing/2010/main">
        <mc:Choice Requires="a14">
          <p:sp>
            <p:nvSpPr>
              <p:cNvPr id="13" name="Marcador de texto 12">
                <a:extLst>
                  <a:ext uri="{FF2B5EF4-FFF2-40B4-BE49-F238E27FC236}">
                    <a16:creationId xmlns:a16="http://schemas.microsoft.com/office/drawing/2014/main" id="{3D9E9349-B684-4982-8239-91A86E400C31}"/>
                  </a:ext>
                </a:extLst>
              </p:cNvPr>
              <p:cNvSpPr>
                <a:spLocks noGrp="1"/>
              </p:cNvSpPr>
              <p:nvPr>
                <p:ph type="body" sz="half" idx="2"/>
              </p:nvPr>
            </p:nvSpPr>
            <p:spPr>
              <a:xfrm>
                <a:off x="954088" y="1515521"/>
                <a:ext cx="4913312" cy="4558625"/>
              </a:xfrm>
            </p:spPr>
            <p:txBody>
              <a:bodyPr>
                <a:normAutofit fontScale="92500"/>
              </a:bodyPr>
              <a:lstStyle/>
              <a:p>
                <a:pPr algn="ctr">
                  <a:lnSpc>
                    <a:spcPct val="120000"/>
                  </a:lnSpc>
                </a:pPr>
                <a:r>
                  <a:rPr lang="es-ES" dirty="0"/>
                  <a:t>Posición de </a:t>
                </a:r>
                <a:r>
                  <a:rPr lang="es-ES" dirty="0" err="1"/>
                  <a:t>homing</a:t>
                </a:r>
                <a:r>
                  <a:rPr lang="es-ES" dirty="0"/>
                  <a:t>:</a:t>
                </a:r>
              </a:p>
              <a:p>
                <a:pPr algn="ctr">
                  <a:lnSpc>
                    <a:spcPct val="120000"/>
                  </a:lnSpc>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h</m:t>
                          </m:r>
                        </m:sub>
                      </m:sSub>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0, </m:t>
                          </m:r>
                          <m:f>
                            <m:fPr>
                              <m:ctrlPr>
                                <a:rPr lang="es-AR" i="1">
                                  <a:latin typeface="Cambria Math" panose="02040503050406030204" pitchFamily="18" charset="0"/>
                                </a:rPr>
                              </m:ctrlPr>
                            </m:fPr>
                            <m:num>
                              <m:r>
                                <a:rPr lang="es-AR" i="1">
                                  <a:latin typeface="Cambria Math" panose="02040503050406030204" pitchFamily="18" charset="0"/>
                                </a:rPr>
                                <m:t>2</m:t>
                              </m:r>
                            </m:num>
                            <m:den>
                              <m:r>
                                <a:rPr lang="es-AR" i="1">
                                  <a:latin typeface="Cambria Math" panose="02040503050406030204" pitchFamily="18" charset="0"/>
                                </a:rPr>
                                <m:t>3</m:t>
                              </m:r>
                            </m:den>
                          </m:f>
                          <m:r>
                            <a:rPr lang="es-AR" i="1">
                              <a:latin typeface="Cambria Math" panose="02040503050406030204" pitchFamily="18" charset="0"/>
                            </a:rPr>
                            <m:t>𝜋</m:t>
                          </m:r>
                          <m:r>
                            <a:rPr lang="es-AR">
                              <a:latin typeface="Cambria Math" panose="02040503050406030204" pitchFamily="18" charset="0"/>
                            </a:rPr>
                            <m:t>, 0, 0</m:t>
                          </m:r>
                        </m:e>
                      </m:d>
                    </m:oMath>
                  </m:oMathPara>
                </a14:m>
                <a:endParaRPr lang="es-AR" dirty="0"/>
              </a:p>
              <a:p>
                <a:pPr algn="ctr">
                  <a:lnSpc>
                    <a:spcPct val="120000"/>
                  </a:lnSpc>
                </a:pPr>
                <a:r>
                  <a:rPr lang="es-AR" dirty="0"/>
                  <a:t>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P</m:t>
                        </m:r>
                      </m:e>
                      <m:sub>
                        <m:r>
                          <a:rPr lang="es-AR" i="1">
                            <a:latin typeface="Cambria Math" panose="02040503050406030204" pitchFamily="18" charset="0"/>
                          </a:rPr>
                          <m:t>h</m:t>
                        </m:r>
                      </m:sub>
                    </m:sSub>
                    <m:r>
                      <a:rPr lang="es-AR" i="1">
                        <a:latin typeface="Cambria Math" panose="02040503050406030204" pitchFamily="18" charset="0"/>
                      </a:rPr>
                      <m:t>=</m:t>
                    </m:r>
                    <m:d>
                      <m:dPr>
                        <m:begChr m:val="["/>
                        <m:endChr m:val="]"/>
                        <m:ctrlPr>
                          <a:rPr lang="es-AR" i="1">
                            <a:latin typeface="Cambria Math" panose="02040503050406030204" pitchFamily="18" charset="0"/>
                          </a:rPr>
                        </m:ctrlPr>
                      </m:dPr>
                      <m:e>
                        <m:r>
                          <a:rPr lang="es-AR" i="1">
                            <a:latin typeface="Cambria Math" panose="02040503050406030204" pitchFamily="18" charset="0"/>
                          </a:rPr>
                          <m:t>0.3,  0.1732051</m:t>
                        </m:r>
                        <m:r>
                          <a:rPr lang="es-AR">
                            <a:latin typeface="Cambria Math" panose="02040503050406030204" pitchFamily="18" charset="0"/>
                          </a:rPr>
                          <m:t>,  0.05,  2.0944</m:t>
                        </m:r>
                      </m:e>
                    </m:d>
                  </m:oMath>
                </a14:m>
                <a:endParaRPr lang="es-AR" dirty="0"/>
              </a:p>
              <a:p>
                <a:pPr algn="ctr">
                  <a:lnSpc>
                    <a:spcPct val="120000"/>
                  </a:lnSpc>
                </a:pPr>
                <a:r>
                  <a:rPr lang="es-ES" dirty="0"/>
                  <a:t>Se recibirá desde el procesamiento de visión artificial, el valor de nuestra nueva posición deseada, en coordenadas cartesianas </a:t>
                </a:r>
                <a14:m>
                  <m:oMath xmlns:m="http://schemas.openxmlformats.org/officeDocument/2006/math">
                    <m:r>
                      <m:rPr>
                        <m:sty m:val="p"/>
                      </m:rPr>
                      <a:rPr lang="es-AR">
                        <a:latin typeface="Cambria Math" panose="02040503050406030204" pitchFamily="18" charset="0"/>
                      </a:rPr>
                      <m:t>x</m:t>
                    </m:r>
                    <m:r>
                      <a:rPr lang="es-AR">
                        <a:latin typeface="Cambria Math" panose="02040503050406030204" pitchFamily="18" charset="0"/>
                      </a:rPr>
                      <m:t>, </m:t>
                    </m:r>
                    <m:r>
                      <m:rPr>
                        <m:sty m:val="p"/>
                      </m:rPr>
                      <a:rPr lang="es-AR">
                        <a:latin typeface="Cambria Math" panose="02040503050406030204" pitchFamily="18" charset="0"/>
                      </a:rPr>
                      <m:t>y</m:t>
                    </m:r>
                    <m:r>
                      <a:rPr lang="es-AR">
                        <a:latin typeface="Cambria Math" panose="02040503050406030204" pitchFamily="18" charset="0"/>
                      </a:rPr>
                      <m:t>, </m:t>
                    </m:r>
                    <m:r>
                      <m:rPr>
                        <m:sty m:val="p"/>
                      </m:rPr>
                      <a:rPr lang="es-AR">
                        <a:latin typeface="Cambria Math" panose="02040503050406030204" pitchFamily="18" charset="0"/>
                      </a:rPr>
                      <m:t>z</m:t>
                    </m:r>
                  </m:oMath>
                </a14:m>
                <a:r>
                  <a:rPr lang="es-ES" dirty="0"/>
                  <a:t> y </a:t>
                </a:r>
                <a14:m>
                  <m:oMath xmlns:m="http://schemas.openxmlformats.org/officeDocument/2006/math">
                    <m:r>
                      <a:rPr lang="es-AR">
                        <a:latin typeface="Cambria Math" panose="02040503050406030204" pitchFamily="18" charset="0"/>
                      </a:rPr>
                      <m:t>∅</m:t>
                    </m:r>
                  </m:oMath>
                </a14:m>
                <a:r>
                  <a:rPr lang="es-ES" dirty="0"/>
                  <a:t>. Mediante nuestras ecuaciones de cinemática inversa, se calcularán las posibles soluciones en coordenadas articulares y se seleccionará una de ellas. </a:t>
                </a:r>
                <a:endParaRPr lang="es-AR" dirty="0"/>
              </a:p>
              <a:p>
                <a:pPr algn="ctr">
                  <a:lnSpc>
                    <a:spcPct val="120000"/>
                  </a:lnSpc>
                </a:pPr>
                <a:r>
                  <a:rPr lang="es-ES" dirty="0"/>
                  <a:t>Tenemos una posición anterior y una final, en la plataforma vibradora. Aquí, </a:t>
                </a:r>
                <a14:m>
                  <m:oMath xmlns:m="http://schemas.openxmlformats.org/officeDocument/2006/math">
                    <m:sSub>
                      <m:sSubPr>
                        <m:ctrlPr>
                          <a:rPr lang="es-AR" i="1">
                            <a:latin typeface="Cambria Math" panose="02040503050406030204" pitchFamily="18" charset="0"/>
                          </a:rPr>
                        </m:ctrlPr>
                      </m:sSubPr>
                      <m:e>
                        <m:r>
                          <m:rPr>
                            <m:sty m:val="p"/>
                          </m:rPr>
                          <a:rPr lang="es-AR">
                            <a:latin typeface="Cambria Math" panose="02040503050406030204" pitchFamily="18" charset="0"/>
                          </a:rPr>
                          <m:t>q</m:t>
                        </m:r>
                      </m:e>
                      <m:sub>
                        <m:r>
                          <a:rPr lang="es-AR" i="1">
                            <a:latin typeface="Cambria Math" panose="02040503050406030204" pitchFamily="18" charset="0"/>
                          </a:rPr>
                          <m:t>3</m:t>
                        </m:r>
                      </m:sub>
                    </m:sSub>
                  </m:oMath>
                </a14:m>
                <a:r>
                  <a:rPr lang="es-ES" dirty="0"/>
                  <a:t> se encontrará en su máximo valor. Para evitar colisiones con bordes, estableceremos puntos intermedios, donde no es necesario tener gran precisión.</a:t>
                </a:r>
              </a:p>
              <a:p>
                <a:pPr algn="ctr">
                  <a:lnSpc>
                    <a:spcPct val="120000"/>
                  </a:lnSpc>
                </a:pPr>
                <a:r>
                  <a:rPr lang="es-ES" dirty="0"/>
                  <a:t>Utilizamos </a:t>
                </a:r>
                <a:r>
                  <a:rPr lang="es-AR" dirty="0" err="1">
                    <a:latin typeface="Courier New" panose="02070309020205020404" pitchFamily="49" charset="0"/>
                    <a:cs typeface="Courier New" panose="02070309020205020404" pitchFamily="49" charset="0"/>
                  </a:rPr>
                  <a:t>mstraj</a:t>
                </a:r>
                <a:r>
                  <a:rPr lang="es-AR" dirty="0">
                    <a:latin typeface="+mj-lt"/>
                    <a:cs typeface="Courier New" panose="02070309020205020404" pitchFamily="49" charset="0"/>
                  </a:rPr>
                  <a:t>.</a:t>
                </a:r>
                <a:endParaRPr lang="es-AR" dirty="0">
                  <a:latin typeface="Courier New" panose="02070309020205020404" pitchFamily="49" charset="0"/>
                  <a:cs typeface="Courier New" panose="02070309020205020404" pitchFamily="49" charset="0"/>
                </a:endParaRPr>
              </a:p>
            </p:txBody>
          </p:sp>
        </mc:Choice>
        <mc:Fallback xmlns="">
          <p:sp>
            <p:nvSpPr>
              <p:cNvPr id="13" name="Marcador de texto 12">
                <a:extLst>
                  <a:ext uri="{FF2B5EF4-FFF2-40B4-BE49-F238E27FC236}">
                    <a16:creationId xmlns:a16="http://schemas.microsoft.com/office/drawing/2014/main" id="{3D9E9349-B684-4982-8239-91A86E400C31}"/>
                  </a:ext>
                </a:extLst>
              </p:cNvPr>
              <p:cNvSpPr>
                <a:spLocks noGrp="1" noRot="1" noChangeAspect="1" noMove="1" noResize="1" noEditPoints="1" noAdjustHandles="1" noChangeArrowheads="1" noChangeShapeType="1" noTextEdit="1"/>
              </p:cNvSpPr>
              <p:nvPr>
                <p:ph type="body" sz="half" idx="2"/>
              </p:nvPr>
            </p:nvSpPr>
            <p:spPr>
              <a:xfrm>
                <a:off x="954088" y="1515521"/>
                <a:ext cx="4913312" cy="4558625"/>
              </a:xfrm>
              <a:blipFill>
                <a:blip r:embed="rId3"/>
                <a:stretch>
                  <a:fillRect b="-134"/>
                </a:stretch>
              </a:blipFill>
            </p:spPr>
            <p:txBody>
              <a:bodyPr/>
              <a:lstStyle/>
              <a:p>
                <a:r>
                  <a:rPr lang="es-AR">
                    <a:noFill/>
                  </a:rPr>
                  <a:t> </a:t>
                </a:r>
              </a:p>
            </p:txBody>
          </p:sp>
        </mc:Fallback>
      </mc:AlternateContent>
      <p:sp>
        <p:nvSpPr>
          <p:cNvPr id="3" name="Marcador de número de diapositiva 2">
            <a:extLst>
              <a:ext uri="{FF2B5EF4-FFF2-40B4-BE49-F238E27FC236}">
                <a16:creationId xmlns:a16="http://schemas.microsoft.com/office/drawing/2014/main" id="{EB5F9B50-CED9-4961-91E8-058BE256771F}"/>
              </a:ext>
            </a:extLst>
          </p:cNvPr>
          <p:cNvSpPr>
            <a:spLocks noGrp="1"/>
          </p:cNvSpPr>
          <p:nvPr>
            <p:ph type="sldNum" sz="quarter" idx="4294967295"/>
          </p:nvPr>
        </p:nvSpPr>
        <p:spPr>
          <a:xfrm>
            <a:off x="11896725" y="6456363"/>
            <a:ext cx="295275" cy="187325"/>
          </a:xfrm>
        </p:spPr>
        <p:txBody>
          <a:bodyPr rtlCol="0"/>
          <a:lstStyle/>
          <a:p>
            <a:pPr rtl="0"/>
            <a:fld id="{9EC71654-96A5-4280-94F3-931C61A9F92C}" type="slidenum">
              <a:rPr lang="es-ES" smtClean="0"/>
              <a:pPr rtl="0"/>
              <a:t>20</a:t>
            </a:fld>
            <a:endParaRPr lang="es-ES" dirty="0"/>
          </a:p>
        </p:txBody>
      </p:sp>
      <p:pic>
        <p:nvPicPr>
          <p:cNvPr id="25" name="Imagen 24">
            <a:extLst>
              <a:ext uri="{FF2B5EF4-FFF2-40B4-BE49-F238E27FC236}">
                <a16:creationId xmlns:a16="http://schemas.microsoft.com/office/drawing/2014/main" id="{1EAAD68E-334F-49B1-AF0B-C02593BB79F7}"/>
              </a:ext>
            </a:extLst>
          </p:cNvPr>
          <p:cNvPicPr>
            <a:picLocks noChangeAspect="1"/>
          </p:cNvPicPr>
          <p:nvPr/>
        </p:nvPicPr>
        <p:blipFill rotWithShape="1">
          <a:blip r:embed="rId4"/>
          <a:srcRect l="53559" t="27177" r="42903" b="65505"/>
          <a:stretch/>
        </p:blipFill>
        <p:spPr>
          <a:xfrm>
            <a:off x="322300" y="6243747"/>
            <a:ext cx="1826035" cy="480367"/>
          </a:xfrm>
          <a:prstGeom prst="rect">
            <a:avLst/>
          </a:prstGeom>
        </p:spPr>
      </p:pic>
      <p:pic>
        <p:nvPicPr>
          <p:cNvPr id="28" name="Marcador de posición de imagen 5">
            <a:extLst>
              <a:ext uri="{FF2B5EF4-FFF2-40B4-BE49-F238E27FC236}">
                <a16:creationId xmlns:a16="http://schemas.microsoft.com/office/drawing/2014/main" id="{8485C703-5BF9-42F5-B912-0F70BF3B59D6}"/>
              </a:ext>
            </a:extLst>
          </p:cNvPr>
          <p:cNvPicPr>
            <a:picLocks noGrp="1" noChangeAspect="1"/>
          </p:cNvPicPr>
          <p:nvPr>
            <p:ph type="pic" idx="1"/>
          </p:nvPr>
        </p:nvPicPr>
        <p:blipFill>
          <a:blip r:embed="rId5"/>
          <a:srcRect l="4598" r="4598"/>
          <a:stretch>
            <a:fillRect/>
          </a:stretch>
        </p:blipFill>
        <p:spPr>
          <a:xfrm>
            <a:off x="6096000" y="768350"/>
            <a:ext cx="5305425" cy="5305425"/>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pic>
    </p:spTree>
    <p:extLst>
      <p:ext uri="{BB962C8B-B14F-4D97-AF65-F5344CB8AC3E}">
        <p14:creationId xmlns:p14="http://schemas.microsoft.com/office/powerpoint/2010/main" val="1169930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9F933F9-A198-4311-80D4-98621CE6C819}"/>
              </a:ext>
            </a:extLst>
          </p:cNvPr>
          <p:cNvSpPr>
            <a:spLocks noGrp="1"/>
          </p:cNvSpPr>
          <p:nvPr>
            <p:ph type="title"/>
          </p:nvPr>
        </p:nvSpPr>
        <p:spPr>
          <a:xfrm>
            <a:off x="420688" y="652462"/>
            <a:ext cx="6843712" cy="647700"/>
          </a:xfrm>
        </p:spPr>
        <p:txBody>
          <a:bodyPr/>
          <a:lstStyle/>
          <a:p>
            <a:r>
              <a:rPr lang="es-ES" b="1" dirty="0"/>
              <a:t>PLANIFICACIÓN DE TRAYECTORIA</a:t>
            </a:r>
            <a:endParaRPr lang="es-AR" dirty="0"/>
          </a:p>
        </p:txBody>
      </p:sp>
      <p:sp>
        <p:nvSpPr>
          <p:cNvPr id="4" name="Marcador de texto 3">
            <a:extLst>
              <a:ext uri="{FF2B5EF4-FFF2-40B4-BE49-F238E27FC236}">
                <a16:creationId xmlns:a16="http://schemas.microsoft.com/office/drawing/2014/main" id="{4363DD72-E212-4BC0-91E8-58C52FCA42CC}"/>
              </a:ext>
            </a:extLst>
          </p:cNvPr>
          <p:cNvSpPr>
            <a:spLocks noGrp="1"/>
          </p:cNvSpPr>
          <p:nvPr>
            <p:ph type="body" sz="half" idx="2"/>
          </p:nvPr>
        </p:nvSpPr>
        <p:spPr>
          <a:xfrm>
            <a:off x="839788" y="1689100"/>
            <a:ext cx="3932237" cy="4179888"/>
          </a:xfrm>
        </p:spPr>
        <p:txBody>
          <a:bodyPr>
            <a:normAutofit/>
          </a:bodyPr>
          <a:lstStyle/>
          <a:p>
            <a:pPr algn="ctr">
              <a:lnSpc>
                <a:spcPct val="110000"/>
              </a:lnSpc>
            </a:pPr>
            <a:r>
              <a:rPr lang="es-ES" dirty="0"/>
              <a:t>Para aumentar la precisión del efector final, antes de agarrar una pieza, nuestro brazo se detendrá sobre ella y bajará en línea recta hacia abajo, es decir que la única articulación que se moverá será la tercera, lo mismo a la hora de dejar una pieza en la bandeja.</a:t>
            </a:r>
          </a:p>
          <a:p>
            <a:pPr algn="ctr">
              <a:lnSpc>
                <a:spcPct val="110000"/>
              </a:lnSpc>
            </a:pPr>
            <a:r>
              <a:rPr lang="es-ES" dirty="0"/>
              <a:t>Utilizamos </a:t>
            </a:r>
            <a:r>
              <a:rPr lang="es-AR" dirty="0" err="1">
                <a:latin typeface="Courier New" panose="02070309020205020404" pitchFamily="49" charset="0"/>
                <a:cs typeface="Courier New" panose="02070309020205020404" pitchFamily="49" charset="0"/>
              </a:rPr>
              <a:t>ctraj</a:t>
            </a:r>
            <a:r>
              <a:rPr lang="es-AR" dirty="0">
                <a:cs typeface="Courier New" panose="02070309020205020404" pitchFamily="49" charset="0"/>
              </a:rPr>
              <a:t>.</a:t>
            </a:r>
            <a:endParaRPr lang="es-AR" dirty="0">
              <a:latin typeface="Courier New" panose="02070309020205020404" pitchFamily="49" charset="0"/>
              <a:cs typeface="Courier New" panose="02070309020205020404" pitchFamily="49" charset="0"/>
            </a:endParaRPr>
          </a:p>
          <a:p>
            <a:pPr algn="ctr">
              <a:lnSpc>
                <a:spcPct val="110000"/>
              </a:lnSpc>
            </a:pPr>
            <a:r>
              <a:rPr lang="es-AR" dirty="0"/>
              <a:t>Y entre los puntos donde las articulaciones 1, 2 y 4 si se mueven, se interpoló en coordenadas articulares con la función </a:t>
            </a:r>
            <a:r>
              <a:rPr lang="es-AR" dirty="0" err="1"/>
              <a:t>jtraj</a:t>
            </a:r>
            <a:r>
              <a:rPr lang="es-AR" dirty="0"/>
              <a:t>, ya que no hay necesidad de que pasen por puntos específicos.</a:t>
            </a:r>
          </a:p>
          <a:p>
            <a:pPr algn="ctr">
              <a:lnSpc>
                <a:spcPct val="110000"/>
              </a:lnSpc>
            </a:pPr>
            <a:r>
              <a:rPr lang="es-ES" dirty="0"/>
              <a:t>Utilizamos </a:t>
            </a:r>
            <a:r>
              <a:rPr lang="es-AR" dirty="0" err="1">
                <a:latin typeface="Courier New" panose="02070309020205020404" pitchFamily="49" charset="0"/>
                <a:cs typeface="Courier New" panose="02070309020205020404" pitchFamily="49" charset="0"/>
              </a:rPr>
              <a:t>jtraj</a:t>
            </a:r>
            <a:r>
              <a:rPr lang="es-AR" dirty="0">
                <a:cs typeface="Courier New" panose="02070309020205020404" pitchFamily="49" charset="0"/>
              </a:rPr>
              <a:t>.</a:t>
            </a:r>
            <a:endParaRPr lang="es-AR" dirty="0">
              <a:latin typeface="Courier New" panose="02070309020205020404" pitchFamily="49" charset="0"/>
              <a:cs typeface="Courier New" panose="02070309020205020404" pitchFamily="49" charset="0"/>
            </a:endParaRPr>
          </a:p>
          <a:p>
            <a:endParaRPr lang="es-AR" dirty="0"/>
          </a:p>
        </p:txBody>
      </p:sp>
      <p:pic>
        <p:nvPicPr>
          <p:cNvPr id="8" name="Marcador de posición de imagen 23">
            <a:extLst>
              <a:ext uri="{FF2B5EF4-FFF2-40B4-BE49-F238E27FC236}">
                <a16:creationId xmlns:a16="http://schemas.microsoft.com/office/drawing/2014/main" id="{67F8DDA0-6D84-4FEE-99A0-3EF0DF9626FF}"/>
              </a:ext>
            </a:extLst>
          </p:cNvPr>
          <p:cNvPicPr>
            <a:picLocks noGrp="1" noChangeAspect="1"/>
          </p:cNvPicPr>
          <p:nvPr>
            <p:ph type="pic" idx="1"/>
          </p:nvPr>
        </p:nvPicPr>
        <p:blipFill>
          <a:blip r:embed="rId2"/>
          <a:srcRect l="4598" r="4598"/>
          <a:stretch>
            <a:fillRect/>
          </a:stretch>
        </p:blipFill>
        <p:spPr>
          <a:xfrm>
            <a:off x="6096000" y="768350"/>
            <a:ext cx="5305425" cy="5305425"/>
          </a:xfrm>
        </p:spPr>
      </p:pic>
      <p:pic>
        <p:nvPicPr>
          <p:cNvPr id="9" name="Imagen 8">
            <a:extLst>
              <a:ext uri="{FF2B5EF4-FFF2-40B4-BE49-F238E27FC236}">
                <a16:creationId xmlns:a16="http://schemas.microsoft.com/office/drawing/2014/main" id="{70B7F8DC-961A-4D7C-8C8F-57D4904B0E3B}"/>
              </a:ext>
            </a:extLst>
          </p:cNvPr>
          <p:cNvPicPr>
            <a:picLocks noChangeAspect="1"/>
          </p:cNvPicPr>
          <p:nvPr/>
        </p:nvPicPr>
        <p:blipFill rotWithShape="1">
          <a:blip r:embed="rId3"/>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804386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a:extLst>
              <a:ext uri="{FF2B5EF4-FFF2-40B4-BE49-F238E27FC236}">
                <a16:creationId xmlns:a16="http://schemas.microsoft.com/office/drawing/2014/main" id="{29559448-30A9-4B54-B7E9-D9B49DAAB60F}"/>
              </a:ext>
            </a:extLst>
          </p:cNvPr>
          <p:cNvSpPr>
            <a:spLocks noGrp="1"/>
          </p:cNvSpPr>
          <p:nvPr>
            <p:ph type="title"/>
          </p:nvPr>
        </p:nvSpPr>
        <p:spPr/>
        <p:txBody>
          <a:bodyPr/>
          <a:lstStyle/>
          <a:p>
            <a:r>
              <a:rPr lang="es-ES" dirty="0"/>
              <a:t>PLANIFICACIÓN DE TRAYECTORIA</a:t>
            </a:r>
            <a:endParaRPr lang="es-AR" dirty="0"/>
          </a:p>
        </p:txBody>
      </p:sp>
      <p:pic>
        <p:nvPicPr>
          <p:cNvPr id="30" name="Marcador de contenido 29">
            <a:extLst>
              <a:ext uri="{FF2B5EF4-FFF2-40B4-BE49-F238E27FC236}">
                <a16:creationId xmlns:a16="http://schemas.microsoft.com/office/drawing/2014/main" id="{EEE6EEC7-3EB0-43DB-B680-C122DBFEEF1C}"/>
              </a:ext>
            </a:extLst>
          </p:cNvPr>
          <p:cNvPicPr>
            <a:picLocks noGrp="1"/>
          </p:cNvPicPr>
          <p:nvPr>
            <p:ph sz="half" idx="1"/>
          </p:nvPr>
        </p:nvPicPr>
        <p:blipFill rotWithShape="1">
          <a:blip r:embed="rId2"/>
          <a:srcRect l="25823" t="20568" r="43979" b="32525"/>
          <a:stretch/>
        </p:blipFill>
        <p:spPr bwMode="auto">
          <a:xfrm>
            <a:off x="777803" y="1825625"/>
            <a:ext cx="4980131" cy="4351338"/>
          </a:xfrm>
          <a:prstGeom prst="rect">
            <a:avLst/>
          </a:prstGeom>
          <a:ln>
            <a:noFill/>
          </a:ln>
          <a:extLst>
            <a:ext uri="{53640926-AAD7-44D8-BBD7-CCE9431645EC}">
              <a14:shadowObscured xmlns:a14="http://schemas.microsoft.com/office/drawing/2010/main"/>
            </a:ext>
          </a:extLst>
        </p:spPr>
      </p:pic>
      <p:pic>
        <p:nvPicPr>
          <p:cNvPr id="34" name="Marcador de contenido 33">
            <a:extLst>
              <a:ext uri="{FF2B5EF4-FFF2-40B4-BE49-F238E27FC236}">
                <a16:creationId xmlns:a16="http://schemas.microsoft.com/office/drawing/2014/main" id="{4DA06CAE-B2ED-4222-AF21-0C8531BE3FF7}"/>
              </a:ext>
            </a:extLst>
          </p:cNvPr>
          <p:cNvPicPr>
            <a:picLocks noGrp="1"/>
          </p:cNvPicPr>
          <p:nvPr>
            <p:ph sz="half" idx="2"/>
          </p:nvPr>
        </p:nvPicPr>
        <p:blipFill rotWithShape="1">
          <a:blip r:embed="rId3"/>
          <a:srcRect l="33302" t="12291" r="34243" b="42057"/>
          <a:stretch/>
        </p:blipFill>
        <p:spPr bwMode="auto">
          <a:xfrm>
            <a:off x="7367729" y="3042345"/>
            <a:ext cx="4046468" cy="3134618"/>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35" name="Rectángulo 34">
                <a:extLst>
                  <a:ext uri="{FF2B5EF4-FFF2-40B4-BE49-F238E27FC236}">
                    <a16:creationId xmlns:a16="http://schemas.microsoft.com/office/drawing/2014/main" id="{F7DA77F5-ADDA-4A21-B8F2-5AEE9F454E69}"/>
                  </a:ext>
                </a:extLst>
              </p:cNvPr>
              <p:cNvSpPr/>
              <p:nvPr/>
            </p:nvSpPr>
            <p:spPr>
              <a:xfrm>
                <a:off x="6900934" y="246621"/>
                <a:ext cx="5291066" cy="2417521"/>
              </a:xfrm>
              <a:prstGeom prst="rect">
                <a:avLst/>
              </a:prstGeom>
            </p:spPr>
            <p:txBody>
              <a:bodyPr wrap="square">
                <a:spAutoFit/>
              </a:bodyPr>
              <a:lstStyle/>
              <a:p>
                <a:pPr indent="273685" algn="just">
                  <a:lnSpc>
                    <a:spcPct val="110000"/>
                  </a:lnSpc>
                  <a:spcAft>
                    <a:spcPts val="800"/>
                  </a:spcAft>
                </a:pPr>
                <a:r>
                  <a:rPr lang="es-AR" dirty="0">
                    <a:latin typeface="Calibri" panose="020F0502020204030204" pitchFamily="34" charset="0"/>
                    <a:ea typeface="Times New Roman" panose="02020603050405020304" pitchFamily="18" charset="0"/>
                    <a:cs typeface="Times New Roman" panose="02020603050405020304" pitchFamily="18" charset="0"/>
                  </a:rPr>
                  <a:t>Desde el punto 1, en la plataforma:</a:t>
                </a:r>
              </a:p>
              <a:p>
                <a:pPr indent="273685" algn="just">
                  <a:lnSpc>
                    <a:spcPct val="110000"/>
                  </a:lnSpc>
                  <a:spcAft>
                    <a:spcPts val="800"/>
                  </a:spcAft>
                </a:pPr>
                <a:r>
                  <a:rPr lang="es-AR" i="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𝑃</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Sub>
                    <m:r>
                      <a:rPr lang="es-AR"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−0.4, −0.2,  0,  1.5708</m:t>
                        </m:r>
                      </m:e>
                    </m:d>
                  </m:oMath>
                </a14:m>
                <a:r>
                  <a:rPr lang="es-AR" i="1" dirty="0">
                    <a:latin typeface="Calibri" panose="020F0502020204030204" pitchFamily="34" charset="0"/>
                    <a:ea typeface="Times New Roman" panose="02020603050405020304" pitchFamily="18" charset="0"/>
                    <a:cs typeface="Times New Roman" panose="02020603050405020304" pitchFamily="18" charset="0"/>
                  </a:rPr>
                  <a:t>  </a:t>
                </a:r>
              </a:p>
              <a:p>
                <a:pPr indent="273685" algn="just">
                  <a:lnSpc>
                    <a:spcPct val="110000"/>
                  </a:lnSpc>
                  <a:spcAft>
                    <a:spcPts val="800"/>
                  </a:spcAft>
                </a:pPr>
                <a14:m>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𝑄</m:t>
                        </m:r>
                      </m:e>
                      <m:sub>
                        <m:r>
                          <a:rPr lang="es-AR" i="1">
                            <a:latin typeface="Cambria Math" panose="02040503050406030204" pitchFamily="18" charset="0"/>
                            <a:ea typeface="Times New Roman" panose="02020603050405020304" pitchFamily="18" charset="0"/>
                            <a:cs typeface="Times New Roman" panose="02020603050405020304" pitchFamily="18" charset="0"/>
                          </a:rPr>
                          <m:t>1</m:t>
                        </m:r>
                      </m:sub>
                    </m:sSub>
                    <m:r>
                      <a:rPr lang="es-AR"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−2.2143, −1.5708,  0.05, −5.3559</m:t>
                        </m:r>
                      </m:e>
                    </m:d>
                  </m:oMath>
                </a14:m>
                <a:r>
                  <a:rPr lang="es-AR" i="1" dirty="0">
                    <a:latin typeface="Calibri" panose="020F0502020204030204" pitchFamily="34" charset="0"/>
                    <a:ea typeface="Times New Roman" panose="02020603050405020304" pitchFamily="18" charset="0"/>
                    <a:cs typeface="Times New Roman" panose="02020603050405020304" pitchFamily="18" charset="0"/>
                  </a:rPr>
                  <a:t>, </a:t>
                </a:r>
                <a:endParaRPr lang="es-AR" dirty="0">
                  <a:latin typeface="Calibri" panose="020F0502020204030204" pitchFamily="34" charset="0"/>
                  <a:ea typeface="Times New Roman" panose="02020603050405020304" pitchFamily="18" charset="0"/>
                  <a:cs typeface="Times New Roman" panose="02020603050405020304" pitchFamily="18" charset="0"/>
                </a:endParaRPr>
              </a:p>
              <a:p>
                <a:pPr indent="273685" algn="just">
                  <a:lnSpc>
                    <a:spcPct val="110000"/>
                  </a:lnSpc>
                  <a:spcAft>
                    <a:spcPts val="800"/>
                  </a:spcAft>
                </a:pPr>
                <a:r>
                  <a:rPr lang="es-AR" dirty="0">
                    <a:latin typeface="Calibri" panose="020F0502020204030204" pitchFamily="34" charset="0"/>
                    <a:ea typeface="Times New Roman" panose="02020603050405020304" pitchFamily="18" charset="0"/>
                    <a:cs typeface="Times New Roman" panose="02020603050405020304" pitchFamily="18" charset="0"/>
                  </a:rPr>
                  <a:t>hasta el segundo punto, en la bandeja:</a:t>
                </a:r>
              </a:p>
              <a:p>
                <a:pPr indent="273685" algn="just">
                  <a:lnSpc>
                    <a:spcPct val="110000"/>
                  </a:lnSpc>
                  <a:spcAft>
                    <a:spcPts val="800"/>
                  </a:spcAft>
                </a:pPr>
                <a:r>
                  <a:rPr lang="es-AR" i="1"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𝑃</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Sub>
                    <m:r>
                      <a:rPr lang="es-AR"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−0.5732051, −0.1,  0,  2.0944</m:t>
                        </m:r>
                      </m:e>
                    </m:d>
                  </m:oMath>
                </a14:m>
                <a:r>
                  <a:rPr lang="es-AR" i="1" dirty="0">
                    <a:latin typeface="Calibri" panose="020F0502020204030204" pitchFamily="34" charset="0"/>
                    <a:ea typeface="Times New Roman" panose="02020603050405020304" pitchFamily="18" charset="0"/>
                    <a:cs typeface="Times New Roman" panose="02020603050405020304" pitchFamily="18" charset="0"/>
                  </a:rPr>
                  <a:t>  </a:t>
                </a:r>
              </a:p>
              <a:p>
                <a:pPr indent="273685" algn="just">
                  <a:lnSpc>
                    <a:spcPct val="110000"/>
                  </a:lnSpc>
                  <a:spcAft>
                    <a:spcPts val="800"/>
                  </a:spcAft>
                </a:pPr>
                <a14:m>
                  <m:oMath xmlns:m="http://schemas.openxmlformats.org/officeDocument/2006/math">
                    <m:sSub>
                      <m:sSubPr>
                        <m:ctrlPr>
                          <a:rPr lang="es-AR" i="1">
                            <a:latin typeface="Cambria Math" panose="02040503050406030204" pitchFamily="18" charset="0"/>
                            <a:ea typeface="Times New Roman" panose="02020603050405020304" pitchFamily="18" charset="0"/>
                            <a:cs typeface="Times New Roman" panose="02020603050405020304" pitchFamily="18" charset="0"/>
                          </a:rPr>
                        </m:ctrlPr>
                      </m:sSubPr>
                      <m:e>
                        <m:r>
                          <a:rPr lang="es-AR" i="1">
                            <a:latin typeface="Cambria Math" panose="02040503050406030204" pitchFamily="18" charset="0"/>
                            <a:ea typeface="Times New Roman" panose="02020603050405020304" pitchFamily="18" charset="0"/>
                            <a:cs typeface="Times New Roman" panose="02020603050405020304" pitchFamily="18" charset="0"/>
                          </a:rPr>
                          <m:t>𝑄</m:t>
                        </m:r>
                      </m:e>
                      <m:sub>
                        <m:r>
                          <a:rPr lang="es-AR" i="1">
                            <a:latin typeface="Cambria Math" panose="02040503050406030204" pitchFamily="18" charset="0"/>
                            <a:ea typeface="Times New Roman" panose="02020603050405020304" pitchFamily="18" charset="0"/>
                            <a:cs typeface="Times New Roman" panose="02020603050405020304" pitchFamily="18" charset="0"/>
                          </a:rPr>
                          <m:t>2</m:t>
                        </m:r>
                      </m:sub>
                    </m:sSub>
                    <m:r>
                      <a:rPr lang="es-AR" i="1">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s-AR" i="1">
                            <a:latin typeface="Cambria Math" panose="02040503050406030204" pitchFamily="18" charset="0"/>
                            <a:ea typeface="Times New Roman" panose="02020603050405020304" pitchFamily="18" charset="0"/>
                            <a:cs typeface="Times New Roman" panose="02020603050405020304" pitchFamily="18" charset="0"/>
                          </a:rPr>
                        </m:ctrlPr>
                      </m:dPr>
                      <m:e>
                        <m:r>
                          <a:rPr lang="es-AR" i="1">
                            <a:latin typeface="Cambria Math" panose="02040503050406030204" pitchFamily="18" charset="0"/>
                            <a:ea typeface="Times New Roman" panose="02020603050405020304" pitchFamily="18" charset="0"/>
                            <a:cs typeface="Times New Roman" panose="02020603050405020304" pitchFamily="18" charset="0"/>
                          </a:rPr>
                          <m:t>−0.3454,  0.5236,  0.05, −1.9162</m:t>
                        </m:r>
                      </m:e>
                    </m:d>
                  </m:oMath>
                </a14:m>
                <a:r>
                  <a:rPr lang="es-AR" i="1" dirty="0">
                    <a:latin typeface="Calibri" panose="020F0502020204030204" pitchFamily="34" charset="0"/>
                    <a:ea typeface="Times New Roman" panose="02020603050405020304" pitchFamily="18" charset="0"/>
                    <a:cs typeface="Times New Roman" panose="02020603050405020304" pitchFamily="18" charset="0"/>
                  </a:rPr>
                  <a:t>.</a:t>
                </a:r>
                <a:endParaRPr lang="es-AR" dirty="0">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35" name="Rectángulo 34">
                <a:extLst>
                  <a:ext uri="{FF2B5EF4-FFF2-40B4-BE49-F238E27FC236}">
                    <a16:creationId xmlns:a16="http://schemas.microsoft.com/office/drawing/2014/main" id="{F7DA77F5-ADDA-4A21-B8F2-5AEE9F454E69}"/>
                  </a:ext>
                </a:extLst>
              </p:cNvPr>
              <p:cNvSpPr>
                <a:spLocks noRot="1" noChangeAspect="1" noMove="1" noResize="1" noEditPoints="1" noAdjustHandles="1" noChangeArrowheads="1" noChangeShapeType="1" noTextEdit="1"/>
              </p:cNvSpPr>
              <p:nvPr/>
            </p:nvSpPr>
            <p:spPr>
              <a:xfrm>
                <a:off x="6900934" y="246621"/>
                <a:ext cx="5291066" cy="2417521"/>
              </a:xfrm>
              <a:prstGeom prst="rect">
                <a:avLst/>
              </a:prstGeom>
              <a:blipFill>
                <a:blip r:embed="rId4"/>
                <a:stretch>
                  <a:fillRect t="-756" b="-3023"/>
                </a:stretch>
              </a:blipFill>
            </p:spPr>
            <p:txBody>
              <a:bodyPr/>
              <a:lstStyle/>
              <a:p>
                <a:r>
                  <a:rPr lang="es-AR">
                    <a:noFill/>
                  </a:rPr>
                  <a:t> </a:t>
                </a:r>
              </a:p>
            </p:txBody>
          </p:sp>
        </mc:Fallback>
      </mc:AlternateContent>
      <p:pic>
        <p:nvPicPr>
          <p:cNvPr id="36" name="Imagen 35">
            <a:extLst>
              <a:ext uri="{FF2B5EF4-FFF2-40B4-BE49-F238E27FC236}">
                <a16:creationId xmlns:a16="http://schemas.microsoft.com/office/drawing/2014/main" id="{616478CB-3304-4CF7-ABCD-9DCC96CFCA0A}"/>
              </a:ext>
            </a:extLst>
          </p:cNvPr>
          <p:cNvPicPr>
            <a:picLocks noChangeAspect="1"/>
          </p:cNvPicPr>
          <p:nvPr/>
        </p:nvPicPr>
        <p:blipFill rotWithShape="1">
          <a:blip r:embed="rId5"/>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811571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7FFCA1-ABFF-467B-BFBF-34F1AD33DE9B}"/>
              </a:ext>
            </a:extLst>
          </p:cNvPr>
          <p:cNvSpPr>
            <a:spLocks noGrp="1"/>
          </p:cNvSpPr>
          <p:nvPr>
            <p:ph type="sldNum" sz="quarter" idx="12"/>
          </p:nvPr>
        </p:nvSpPr>
        <p:spPr/>
        <p:txBody>
          <a:bodyPr/>
          <a:lstStyle/>
          <a:p>
            <a:pPr rtl="0"/>
            <a:fld id="{9EC71654-96A5-4280-94F3-931C61A9F92C}" type="slidenum">
              <a:rPr lang="es-ES" noProof="0" smtClean="0"/>
              <a:pPr rtl="0"/>
              <a:t>23</a:t>
            </a:fld>
            <a:endParaRPr lang="es-ES" noProof="0" dirty="0"/>
          </a:p>
        </p:txBody>
      </p:sp>
      <p:sp>
        <p:nvSpPr>
          <p:cNvPr id="5" name="Título 4">
            <a:extLst>
              <a:ext uri="{FF2B5EF4-FFF2-40B4-BE49-F238E27FC236}">
                <a16:creationId xmlns:a16="http://schemas.microsoft.com/office/drawing/2014/main" id="{452F673A-2E05-48F4-8B2E-D4440E4CC96C}"/>
              </a:ext>
            </a:extLst>
          </p:cNvPr>
          <p:cNvSpPr>
            <a:spLocks noGrp="1"/>
          </p:cNvSpPr>
          <p:nvPr>
            <p:ph type="title"/>
          </p:nvPr>
        </p:nvSpPr>
        <p:spPr/>
        <p:txBody>
          <a:bodyPr/>
          <a:lstStyle/>
          <a:p>
            <a:r>
              <a:rPr lang="es-ES" dirty="0"/>
              <a:t>PLANIFICACIÓN DE TRAYECTORIA</a:t>
            </a:r>
            <a:endParaRPr lang="es-AR" dirty="0"/>
          </a:p>
        </p:txBody>
      </p:sp>
      <p:pic>
        <p:nvPicPr>
          <p:cNvPr id="9" name="Marcador de contenido 8">
            <a:extLst>
              <a:ext uri="{FF2B5EF4-FFF2-40B4-BE49-F238E27FC236}">
                <a16:creationId xmlns:a16="http://schemas.microsoft.com/office/drawing/2014/main" id="{664885B7-F34C-436C-9029-319CD924B94F}"/>
              </a:ext>
            </a:extLst>
          </p:cNvPr>
          <p:cNvPicPr>
            <a:picLocks noGrp="1"/>
          </p:cNvPicPr>
          <p:nvPr>
            <p:ph sz="half" idx="1"/>
          </p:nvPr>
        </p:nvPicPr>
        <p:blipFill rotWithShape="1">
          <a:blip r:embed="rId2"/>
          <a:srcRect l="32597" t="12793" r="34101" b="40050"/>
          <a:stretch/>
        </p:blipFill>
        <p:spPr bwMode="auto">
          <a:xfrm>
            <a:off x="244149" y="1647021"/>
            <a:ext cx="5462914" cy="4351338"/>
          </a:xfrm>
          <a:prstGeom prst="rect">
            <a:avLst/>
          </a:prstGeom>
          <a:ln>
            <a:noFill/>
          </a:ln>
          <a:extLst>
            <a:ext uri="{53640926-AAD7-44D8-BBD7-CCE9431645EC}">
              <a14:shadowObscured xmlns:a14="http://schemas.microsoft.com/office/drawing/2010/main"/>
            </a:ext>
          </a:extLst>
        </p:spPr>
      </p:pic>
      <p:pic>
        <p:nvPicPr>
          <p:cNvPr id="11" name="Marcador de contenido 30">
            <a:extLst>
              <a:ext uri="{FF2B5EF4-FFF2-40B4-BE49-F238E27FC236}">
                <a16:creationId xmlns:a16="http://schemas.microsoft.com/office/drawing/2014/main" id="{7B5A3E86-E14B-4787-B0DE-5C6E09C0C514}"/>
              </a:ext>
            </a:extLst>
          </p:cNvPr>
          <p:cNvPicPr>
            <a:picLocks noGrp="1"/>
          </p:cNvPicPr>
          <p:nvPr>
            <p:ph sz="half" idx="2"/>
          </p:nvPr>
        </p:nvPicPr>
        <p:blipFill rotWithShape="1">
          <a:blip r:embed="rId3"/>
          <a:srcRect l="33302" t="12291" r="34101" b="39298"/>
          <a:stretch/>
        </p:blipFill>
        <p:spPr bwMode="auto">
          <a:xfrm>
            <a:off x="6484938" y="1647021"/>
            <a:ext cx="5181600" cy="4328654"/>
          </a:xfrm>
          <a:prstGeom prst="rect">
            <a:avLst/>
          </a:prstGeom>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4C2BB35B-0800-4615-8746-E163A8AC5048}"/>
              </a:ext>
            </a:extLst>
          </p:cNvPr>
          <p:cNvPicPr>
            <a:picLocks noChangeAspect="1"/>
          </p:cNvPicPr>
          <p:nvPr/>
        </p:nvPicPr>
        <p:blipFill rotWithShape="1">
          <a:blip r:embed="rId4"/>
          <a:srcRect l="53559" t="27177" r="42903" b="65505"/>
          <a:stretch/>
        </p:blipFill>
        <p:spPr>
          <a:xfrm>
            <a:off x="322300" y="6243747"/>
            <a:ext cx="1826035" cy="480367"/>
          </a:xfrm>
          <a:prstGeom prst="rect">
            <a:avLst/>
          </a:prstGeom>
        </p:spPr>
      </p:pic>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A67B499F-2AE1-4D65-B802-CB2CB7398E9D}"/>
                  </a:ext>
                </a:extLst>
              </p:cNvPr>
              <p:cNvSpPr/>
              <p:nvPr/>
            </p:nvSpPr>
            <p:spPr>
              <a:xfrm>
                <a:off x="7753517" y="43421"/>
                <a:ext cx="2644442" cy="1397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i="1">
                              <a:latin typeface="Cambria Math" panose="02040503050406030204" pitchFamily="18" charset="0"/>
                            </a:rPr>
                            <m:t>𝜔</m:t>
                          </m:r>
                        </m:e>
                        <m:sub>
                          <m:r>
                            <a:rPr lang="es-AR" i="1">
                              <a:latin typeface="Cambria Math" panose="02040503050406030204" pitchFamily="18" charset="0"/>
                            </a:rPr>
                            <m:t>𝑚</m:t>
                          </m:r>
                          <m:r>
                            <a:rPr lang="es-AR" i="0">
                              <a:latin typeface="Cambria Math" panose="02040503050406030204" pitchFamily="18" charset="0"/>
                            </a:rPr>
                            <m:t>á</m:t>
                          </m:r>
                          <m:r>
                            <a:rPr lang="es-AR" i="1">
                              <a:latin typeface="Cambria Math" panose="02040503050406030204" pitchFamily="18" charset="0"/>
                            </a:rPr>
                            <m:t>𝑥</m:t>
                          </m:r>
                          <m:r>
                            <a:rPr lang="es-ES" b="0" i="1" smtClean="0">
                              <a:latin typeface="Cambria Math" panose="02040503050406030204" pitchFamily="18" charset="0"/>
                            </a:rPr>
                            <m:t>1</m:t>
                          </m:r>
                        </m:sub>
                      </m:sSub>
                      <m:r>
                        <a:rPr lang="es-AR" i="0">
                          <a:latin typeface="Cambria Math" panose="02040503050406030204" pitchFamily="18" charset="0"/>
                        </a:rPr>
                        <m:t>= 1,3635 </m:t>
                      </m:r>
                      <m:r>
                        <a:rPr lang="es-AR" i="1">
                          <a:latin typeface="Cambria Math" panose="02040503050406030204" pitchFamily="18" charset="0"/>
                        </a:rPr>
                        <m:t>𝑟𝑎</m:t>
                      </m:r>
                      <m:f>
                        <m:fPr>
                          <m:type m:val="lin"/>
                          <m:ctrlPr>
                            <a:rPr lang="es-AR" i="1">
                              <a:latin typeface="Cambria Math" panose="02040503050406030204" pitchFamily="18" charset="0"/>
                            </a:rPr>
                          </m:ctrlPr>
                        </m:fPr>
                        <m:num>
                          <m:r>
                            <a:rPr lang="es-AR" i="1">
                              <a:latin typeface="Cambria Math" panose="02040503050406030204" pitchFamily="18" charset="0"/>
                            </a:rPr>
                            <m:t>𝑑</m:t>
                          </m:r>
                        </m:num>
                        <m:den>
                          <m:r>
                            <a:rPr lang="es-AR" i="1">
                              <a:latin typeface="Cambria Math" panose="02040503050406030204" pitchFamily="18" charset="0"/>
                            </a:rPr>
                            <m:t>𝑠</m:t>
                          </m:r>
                        </m:den>
                      </m:f>
                    </m:oMath>
                  </m:oMathPara>
                </a14:m>
                <a:endParaRPr lang="es-AR" dirty="0"/>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𝜔</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r>
                            <a:rPr lang="es-ES" b="0" i="1" smtClean="0">
                              <a:latin typeface="Cambria Math" panose="02040503050406030204" pitchFamily="18" charset="0"/>
                            </a:rPr>
                            <m:t>2</m:t>
                          </m:r>
                        </m:sub>
                      </m:sSub>
                      <m:r>
                        <a:rPr lang="es-ES" i="1">
                          <a:latin typeface="Cambria Math" panose="02040503050406030204" pitchFamily="18" charset="0"/>
                        </a:rPr>
                        <m:t>= </m:t>
                      </m:r>
                      <m:r>
                        <a:rPr lang="es-AR">
                          <a:latin typeface="Cambria Math" panose="02040503050406030204" pitchFamily="18" charset="0"/>
                        </a:rPr>
                        <m:t>17,2074 </m:t>
                      </m:r>
                      <m:r>
                        <a:rPr lang="es-ES" i="1">
                          <a:latin typeface="Cambria Math" panose="02040503050406030204" pitchFamily="18" charset="0"/>
                        </a:rPr>
                        <m:t>𝑟𝑎𝑑</m:t>
                      </m:r>
                      <m:r>
                        <a:rPr lang="es-ES" i="1">
                          <a:latin typeface="Cambria Math" panose="02040503050406030204" pitchFamily="18" charset="0"/>
                        </a:rPr>
                        <m:t>/</m:t>
                      </m:r>
                      <m:r>
                        <a:rPr lang="es-ES" i="1">
                          <a:latin typeface="Cambria Math" panose="02040503050406030204" pitchFamily="18" charset="0"/>
                        </a:rPr>
                        <m:t>𝑠</m:t>
                      </m:r>
                    </m:oMath>
                  </m:oMathPara>
                </a14:m>
                <a:endParaRPr lang="es-AR" dirty="0"/>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𝑣</m:t>
                          </m:r>
                        </m:e>
                        <m:sub>
                          <m:r>
                            <a:rPr lang="es-ES" i="1">
                              <a:latin typeface="Cambria Math" panose="02040503050406030204" pitchFamily="18" charset="0"/>
                            </a:rPr>
                            <m:t>𝑡𝑔</m:t>
                          </m:r>
                          <m:r>
                            <a:rPr lang="es-ES" b="0" i="1" smtClean="0">
                              <a:latin typeface="Cambria Math" panose="02040503050406030204" pitchFamily="18" charset="0"/>
                            </a:rPr>
                            <m:t>𝑚</m:t>
                          </m:r>
                          <m:r>
                            <a:rPr lang="es-ES" b="0" i="1" smtClean="0">
                              <a:latin typeface="Cambria Math" panose="02040503050406030204" pitchFamily="18" charset="0"/>
                            </a:rPr>
                            <m:t>á</m:t>
                          </m:r>
                          <m:r>
                            <a:rPr lang="es-ES" b="0" i="1" smtClean="0">
                              <a:latin typeface="Cambria Math" panose="02040503050406030204" pitchFamily="18" charset="0"/>
                            </a:rPr>
                            <m:t>𝑥</m:t>
                          </m:r>
                          <m:r>
                            <a:rPr lang="es-ES" b="0" i="1" smtClean="0">
                              <a:latin typeface="Cambria Math" panose="02040503050406030204" pitchFamily="18" charset="0"/>
                            </a:rPr>
                            <m:t>3</m:t>
                          </m:r>
                        </m:sub>
                      </m:sSub>
                      <m:r>
                        <a:rPr lang="es-ES" i="1">
                          <a:latin typeface="Cambria Math" panose="02040503050406030204" pitchFamily="18" charset="0"/>
                        </a:rPr>
                        <m:t>=</m:t>
                      </m:r>
                      <m:r>
                        <a:rPr lang="es-ES">
                          <a:latin typeface="Cambria Math" panose="02040503050406030204" pitchFamily="18" charset="0"/>
                        </a:rPr>
                        <m:t> </m:t>
                      </m:r>
                      <m:r>
                        <a:rPr lang="es-ES" i="1">
                          <a:latin typeface="Cambria Math" panose="02040503050406030204" pitchFamily="18" charset="0"/>
                        </a:rPr>
                        <m:t>16,983</m:t>
                      </m:r>
                      <m:f>
                        <m:fPr>
                          <m:ctrlPr>
                            <a:rPr lang="es-ES" i="1">
                              <a:latin typeface="Cambria Math" panose="02040503050406030204" pitchFamily="18" charset="0"/>
                            </a:rPr>
                          </m:ctrlPr>
                        </m:fPr>
                        <m:num>
                          <m:r>
                            <a:rPr lang="es-ES" i="1">
                              <a:latin typeface="Cambria Math" panose="02040503050406030204" pitchFamily="18" charset="0"/>
                            </a:rPr>
                            <m:t>𝑚𝑚</m:t>
                          </m:r>
                        </m:num>
                        <m:den>
                          <m:r>
                            <a:rPr lang="es-ES" i="1">
                              <a:latin typeface="Cambria Math" panose="02040503050406030204" pitchFamily="18" charset="0"/>
                            </a:rPr>
                            <m:t>𝑠</m:t>
                          </m:r>
                        </m:den>
                      </m:f>
                    </m:oMath>
                  </m:oMathPara>
                </a14:m>
                <a:endParaRPr lang="es-ES" i="1" dirty="0"/>
              </a:p>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𝜔</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r>
                            <a:rPr lang="es-ES" b="0" i="1" smtClean="0">
                              <a:latin typeface="Cambria Math" panose="02040503050406030204" pitchFamily="18" charset="0"/>
                            </a:rPr>
                            <m:t>4</m:t>
                          </m:r>
                        </m:sub>
                      </m:sSub>
                      <m:r>
                        <a:rPr lang="es-ES" i="1">
                          <a:latin typeface="Cambria Math" panose="02040503050406030204" pitchFamily="18" charset="0"/>
                        </a:rPr>
                        <m:t>= </m:t>
                      </m:r>
                      <m:r>
                        <a:rPr lang="es-AR">
                          <a:latin typeface="Cambria Math" panose="02040503050406030204" pitchFamily="18" charset="0"/>
                        </a:rPr>
                        <m:t>15,708 </m:t>
                      </m:r>
                      <m:r>
                        <a:rPr lang="es-ES" i="1">
                          <a:latin typeface="Cambria Math" panose="02040503050406030204" pitchFamily="18" charset="0"/>
                        </a:rPr>
                        <m:t>𝑟𝑎𝑑</m:t>
                      </m:r>
                      <m:r>
                        <a:rPr lang="es-ES" i="1">
                          <a:latin typeface="Cambria Math" panose="02040503050406030204" pitchFamily="18" charset="0"/>
                        </a:rPr>
                        <m:t>/</m:t>
                      </m:r>
                      <m:r>
                        <a:rPr lang="es-ES" i="1">
                          <a:latin typeface="Cambria Math" panose="02040503050406030204" pitchFamily="18" charset="0"/>
                        </a:rPr>
                        <m:t>𝑠</m:t>
                      </m:r>
                    </m:oMath>
                  </m:oMathPara>
                </a14:m>
                <a:endParaRPr lang="es-AR" dirty="0"/>
              </a:p>
            </p:txBody>
          </p:sp>
        </mc:Choice>
        <mc:Fallback xmlns="">
          <p:sp>
            <p:nvSpPr>
              <p:cNvPr id="13" name="Rectángulo 12">
                <a:extLst>
                  <a:ext uri="{FF2B5EF4-FFF2-40B4-BE49-F238E27FC236}">
                    <a16:creationId xmlns:a16="http://schemas.microsoft.com/office/drawing/2014/main" id="{A67B499F-2AE1-4D65-B802-CB2CB7398E9D}"/>
                  </a:ext>
                </a:extLst>
              </p:cNvPr>
              <p:cNvSpPr>
                <a:spLocks noRot="1" noChangeAspect="1" noMove="1" noResize="1" noEditPoints="1" noAdjustHandles="1" noChangeArrowheads="1" noChangeShapeType="1" noTextEdit="1"/>
              </p:cNvSpPr>
              <p:nvPr/>
            </p:nvSpPr>
            <p:spPr>
              <a:xfrm>
                <a:off x="7753517" y="43421"/>
                <a:ext cx="2644442" cy="1397755"/>
              </a:xfrm>
              <a:prstGeom prst="rect">
                <a:avLst/>
              </a:prstGeom>
              <a:blipFill>
                <a:blip r:embed="rId5"/>
                <a:stretch>
                  <a:fillRect t="-31004" r="-17512" b="-3057"/>
                </a:stretch>
              </a:blipFill>
            </p:spPr>
            <p:txBody>
              <a:bodyPr/>
              <a:lstStyle/>
              <a:p>
                <a:r>
                  <a:rPr lang="es-AR">
                    <a:noFill/>
                  </a:rPr>
                  <a:t> </a:t>
                </a:r>
              </a:p>
            </p:txBody>
          </p:sp>
        </mc:Fallback>
      </mc:AlternateContent>
    </p:spTree>
    <p:extLst>
      <p:ext uri="{BB962C8B-B14F-4D97-AF65-F5344CB8AC3E}">
        <p14:creationId xmlns:p14="http://schemas.microsoft.com/office/powerpoint/2010/main" val="3445023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8546F28-CA1B-449C-954A-7C0A069C44E1}"/>
              </a:ext>
            </a:extLst>
          </p:cNvPr>
          <p:cNvSpPr>
            <a:spLocks noGrp="1"/>
          </p:cNvSpPr>
          <p:nvPr>
            <p:ph type="sldNum" sz="quarter" idx="12"/>
          </p:nvPr>
        </p:nvSpPr>
        <p:spPr/>
        <p:txBody>
          <a:bodyPr/>
          <a:lstStyle/>
          <a:p>
            <a:pPr rtl="0"/>
            <a:fld id="{9EC71654-96A5-4280-94F3-931C61A9F92C}" type="slidenum">
              <a:rPr lang="es-ES" noProof="0" smtClean="0"/>
              <a:pPr rtl="0"/>
              <a:t>24</a:t>
            </a:fld>
            <a:endParaRPr lang="es-ES" noProof="0" dirty="0"/>
          </a:p>
        </p:txBody>
      </p:sp>
      <p:sp>
        <p:nvSpPr>
          <p:cNvPr id="3" name="Marcador de contenido 2">
            <a:extLst>
              <a:ext uri="{FF2B5EF4-FFF2-40B4-BE49-F238E27FC236}">
                <a16:creationId xmlns:a16="http://schemas.microsoft.com/office/drawing/2014/main" id="{7D1329D9-02EA-47A8-A488-6022EF1493EF}"/>
              </a:ext>
            </a:extLst>
          </p:cNvPr>
          <p:cNvSpPr>
            <a:spLocks noGrp="1"/>
          </p:cNvSpPr>
          <p:nvPr>
            <p:ph sz="half" idx="1"/>
          </p:nvPr>
        </p:nvSpPr>
        <p:spPr/>
        <p:txBody>
          <a:bodyPr/>
          <a:lstStyle/>
          <a:p>
            <a:endParaRPr lang="es-AR" dirty="0"/>
          </a:p>
        </p:txBody>
      </p:sp>
      <p:sp>
        <p:nvSpPr>
          <p:cNvPr id="5" name="Título 4">
            <a:extLst>
              <a:ext uri="{FF2B5EF4-FFF2-40B4-BE49-F238E27FC236}">
                <a16:creationId xmlns:a16="http://schemas.microsoft.com/office/drawing/2014/main" id="{151B538B-C996-494E-BFC9-BA68DD56825E}"/>
              </a:ext>
            </a:extLst>
          </p:cNvPr>
          <p:cNvSpPr>
            <a:spLocks noGrp="1"/>
          </p:cNvSpPr>
          <p:nvPr>
            <p:ph type="title"/>
          </p:nvPr>
        </p:nvSpPr>
        <p:spPr/>
        <p:txBody>
          <a:bodyPr/>
          <a:lstStyle/>
          <a:p>
            <a:r>
              <a:rPr lang="es-ES" dirty="0"/>
              <a:t>PLANIFICACIÓN DE TRAYECTORIA </a:t>
            </a:r>
            <a:endParaRPr lang="es-AR" dirty="0"/>
          </a:p>
        </p:txBody>
      </p:sp>
      <p:pic>
        <p:nvPicPr>
          <p:cNvPr id="7" name="Imagen 6">
            <a:extLst>
              <a:ext uri="{FF2B5EF4-FFF2-40B4-BE49-F238E27FC236}">
                <a16:creationId xmlns:a16="http://schemas.microsoft.com/office/drawing/2014/main" id="{09197D02-8FAE-4FFB-854F-3AD9EBA43752}"/>
              </a:ext>
            </a:extLst>
          </p:cNvPr>
          <p:cNvPicPr/>
          <p:nvPr/>
        </p:nvPicPr>
        <p:blipFill rotWithShape="1">
          <a:blip r:embed="rId2"/>
          <a:srcRect l="33443" t="12542" r="34243" b="41555"/>
          <a:stretch/>
        </p:blipFill>
        <p:spPr bwMode="auto">
          <a:xfrm>
            <a:off x="515938" y="1825624"/>
            <a:ext cx="5503862" cy="4351337"/>
          </a:xfrm>
          <a:prstGeom prst="rect">
            <a:avLst/>
          </a:prstGeom>
          <a:ln>
            <a:noFill/>
          </a:ln>
          <a:extLst>
            <a:ext uri="{53640926-AAD7-44D8-BBD7-CCE9431645EC}">
              <a14:shadowObscured xmlns:a14="http://schemas.microsoft.com/office/drawing/2010/main"/>
            </a:ext>
          </a:extLst>
        </p:spPr>
      </p:pic>
      <p:pic>
        <p:nvPicPr>
          <p:cNvPr id="8" name="Marcador de contenido 7">
            <a:extLst>
              <a:ext uri="{FF2B5EF4-FFF2-40B4-BE49-F238E27FC236}">
                <a16:creationId xmlns:a16="http://schemas.microsoft.com/office/drawing/2014/main" id="{723AD9B1-41A9-48B7-987D-4CDD57F70D5E}"/>
              </a:ext>
            </a:extLst>
          </p:cNvPr>
          <p:cNvPicPr>
            <a:picLocks noGrp="1"/>
          </p:cNvPicPr>
          <p:nvPr>
            <p:ph sz="half" idx="2"/>
          </p:nvPr>
        </p:nvPicPr>
        <p:blipFill rotWithShape="1">
          <a:blip r:embed="rId3"/>
          <a:srcRect l="33584" t="12040" r="34102" b="40803"/>
          <a:stretch/>
        </p:blipFill>
        <p:spPr bwMode="auto">
          <a:xfrm>
            <a:off x="6162676" y="1775869"/>
            <a:ext cx="5503862" cy="4450034"/>
          </a:xfrm>
          <a:prstGeom prst="rect">
            <a:avLst/>
          </a:prstGeom>
          <a:ln>
            <a:noFill/>
          </a:ln>
          <a:extLst>
            <a:ext uri="{53640926-AAD7-44D8-BBD7-CCE9431645EC}">
              <a14:shadowObscured xmlns:a14="http://schemas.microsoft.com/office/drawing/2010/main"/>
            </a:ext>
          </a:extLst>
        </p:spPr>
      </p:pic>
      <p:pic>
        <p:nvPicPr>
          <p:cNvPr id="9" name="Imagen 8">
            <a:extLst>
              <a:ext uri="{FF2B5EF4-FFF2-40B4-BE49-F238E27FC236}">
                <a16:creationId xmlns:a16="http://schemas.microsoft.com/office/drawing/2014/main" id="{C583EFCA-CBC2-4931-B0C0-0FECB28D0E75}"/>
              </a:ext>
            </a:extLst>
          </p:cNvPr>
          <p:cNvPicPr>
            <a:picLocks noChangeAspect="1"/>
          </p:cNvPicPr>
          <p:nvPr/>
        </p:nvPicPr>
        <p:blipFill rotWithShape="1">
          <a:blip r:embed="rId4"/>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3777872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17FFCA1-ABFF-467B-BFBF-34F1AD33DE9B}"/>
              </a:ext>
            </a:extLst>
          </p:cNvPr>
          <p:cNvSpPr>
            <a:spLocks noGrp="1"/>
          </p:cNvSpPr>
          <p:nvPr>
            <p:ph type="sldNum" sz="quarter" idx="12"/>
          </p:nvPr>
        </p:nvSpPr>
        <p:spPr/>
        <p:txBody>
          <a:bodyPr/>
          <a:lstStyle/>
          <a:p>
            <a:pPr rtl="0"/>
            <a:fld id="{9EC71654-96A5-4280-94F3-931C61A9F92C}" type="slidenum">
              <a:rPr lang="es-ES" noProof="0" smtClean="0"/>
              <a:pPr rtl="0"/>
              <a:t>25</a:t>
            </a:fld>
            <a:endParaRPr lang="es-ES" noProof="0" dirty="0"/>
          </a:p>
        </p:txBody>
      </p:sp>
      <p:sp>
        <p:nvSpPr>
          <p:cNvPr id="5" name="Título 4">
            <a:extLst>
              <a:ext uri="{FF2B5EF4-FFF2-40B4-BE49-F238E27FC236}">
                <a16:creationId xmlns:a16="http://schemas.microsoft.com/office/drawing/2014/main" id="{452F673A-2E05-48F4-8B2E-D4440E4CC96C}"/>
              </a:ext>
            </a:extLst>
          </p:cNvPr>
          <p:cNvSpPr>
            <a:spLocks noGrp="1"/>
          </p:cNvSpPr>
          <p:nvPr>
            <p:ph type="title"/>
          </p:nvPr>
        </p:nvSpPr>
        <p:spPr/>
        <p:txBody>
          <a:bodyPr/>
          <a:lstStyle/>
          <a:p>
            <a:r>
              <a:rPr lang="es-ES" dirty="0"/>
              <a:t>PLANIFICACIÓN DE TRAYECTORIA</a:t>
            </a:r>
            <a:endParaRPr lang="es-AR" dirty="0"/>
          </a:p>
        </p:txBody>
      </p:sp>
      <p:pic>
        <p:nvPicPr>
          <p:cNvPr id="7" name="Marcador de contenido 6">
            <a:extLst>
              <a:ext uri="{FF2B5EF4-FFF2-40B4-BE49-F238E27FC236}">
                <a16:creationId xmlns:a16="http://schemas.microsoft.com/office/drawing/2014/main" id="{843765A0-3BCB-4468-813B-820B4EF328C2}"/>
              </a:ext>
            </a:extLst>
          </p:cNvPr>
          <p:cNvPicPr>
            <a:picLocks noGrp="1"/>
          </p:cNvPicPr>
          <p:nvPr>
            <p:ph sz="half" idx="1"/>
          </p:nvPr>
        </p:nvPicPr>
        <p:blipFill rotWithShape="1">
          <a:blip r:embed="rId2"/>
          <a:srcRect l="33443" t="11539" r="34243" b="40050"/>
          <a:stretch/>
        </p:blipFill>
        <p:spPr bwMode="auto">
          <a:xfrm>
            <a:off x="686103" y="1825625"/>
            <a:ext cx="5163532" cy="4351338"/>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2A3E3C30-957F-42C5-A83F-CFA83A9C6010}"/>
              </a:ext>
            </a:extLst>
          </p:cNvPr>
          <p:cNvPicPr/>
          <p:nvPr/>
        </p:nvPicPr>
        <p:blipFill rotWithShape="1">
          <a:blip r:embed="rId3"/>
          <a:srcRect l="34149" t="12792" r="34101" b="42058"/>
          <a:stretch/>
        </p:blipFill>
        <p:spPr bwMode="auto">
          <a:xfrm>
            <a:off x="6342367" y="1825625"/>
            <a:ext cx="2600325" cy="2080260"/>
          </a:xfrm>
          <a:prstGeom prst="rect">
            <a:avLst/>
          </a:prstGeom>
          <a:ln>
            <a:noFill/>
          </a:ln>
          <a:extLst>
            <a:ext uri="{53640926-AAD7-44D8-BBD7-CCE9431645EC}">
              <a14:shadowObscured xmlns:a14="http://schemas.microsoft.com/office/drawing/2010/main"/>
            </a:ext>
          </a:extLst>
        </p:spPr>
      </p:pic>
      <p:pic>
        <p:nvPicPr>
          <p:cNvPr id="10" name="Imagen 9">
            <a:extLst>
              <a:ext uri="{FF2B5EF4-FFF2-40B4-BE49-F238E27FC236}">
                <a16:creationId xmlns:a16="http://schemas.microsoft.com/office/drawing/2014/main" id="{0236F3A5-0D39-4165-82D9-066B0AB5216C}"/>
              </a:ext>
            </a:extLst>
          </p:cNvPr>
          <p:cNvPicPr/>
          <p:nvPr/>
        </p:nvPicPr>
        <p:blipFill rotWithShape="1">
          <a:blip r:embed="rId4"/>
          <a:srcRect l="33302" t="12542" r="34243" b="41304"/>
          <a:stretch/>
        </p:blipFill>
        <p:spPr bwMode="auto">
          <a:xfrm>
            <a:off x="9275762" y="1840865"/>
            <a:ext cx="2581275" cy="2065020"/>
          </a:xfrm>
          <a:prstGeom prst="rect">
            <a:avLst/>
          </a:prstGeom>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FFFC16C7-C5FA-4364-8F0A-BBAC444E380D}"/>
              </a:ext>
            </a:extLst>
          </p:cNvPr>
          <p:cNvPicPr/>
          <p:nvPr/>
        </p:nvPicPr>
        <p:blipFill rotWithShape="1">
          <a:blip r:embed="rId5"/>
          <a:srcRect l="33020" t="12542" r="34101" b="41304"/>
          <a:stretch/>
        </p:blipFill>
        <p:spPr bwMode="auto">
          <a:xfrm>
            <a:off x="7810500" y="4158144"/>
            <a:ext cx="2590800" cy="2045335"/>
          </a:xfrm>
          <a:prstGeom prst="rect">
            <a:avLst/>
          </a:prstGeom>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AE28E631-E548-436E-B0D4-9025B2C5D892}"/>
              </a:ext>
            </a:extLst>
          </p:cNvPr>
          <p:cNvPicPr>
            <a:picLocks noChangeAspect="1"/>
          </p:cNvPicPr>
          <p:nvPr/>
        </p:nvPicPr>
        <p:blipFill rotWithShape="1">
          <a:blip r:embed="rId6"/>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387191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F0B6CDD-E878-45F1-8638-F6681EC7EDE8}"/>
              </a:ext>
            </a:extLst>
          </p:cNvPr>
          <p:cNvSpPr>
            <a:spLocks noGrp="1"/>
          </p:cNvSpPr>
          <p:nvPr>
            <p:ph type="sldNum" sz="quarter" idx="12"/>
          </p:nvPr>
        </p:nvSpPr>
        <p:spPr/>
        <p:txBody>
          <a:bodyPr/>
          <a:lstStyle/>
          <a:p>
            <a:pPr rtl="0"/>
            <a:fld id="{9EC71654-96A5-4280-94F3-931C61A9F92C}" type="slidenum">
              <a:rPr lang="es-ES" noProof="0" smtClean="0"/>
              <a:pPr rtl="0"/>
              <a:t>26</a:t>
            </a:fld>
            <a:endParaRPr lang="es-ES" noProof="0" dirty="0"/>
          </a:p>
        </p:txBody>
      </p:sp>
      <p:pic>
        <p:nvPicPr>
          <p:cNvPr id="6" name="Animación con Modelo">
            <a:hlinkClick r:id="" action="ppaction://media"/>
            <a:extLst>
              <a:ext uri="{FF2B5EF4-FFF2-40B4-BE49-F238E27FC236}">
                <a16:creationId xmlns:a16="http://schemas.microsoft.com/office/drawing/2014/main" id="{DEE95D89-838A-4AC4-BDD9-8EABAF6EC69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102" t="14358" r="5946" b="8285"/>
          <a:stretch/>
        </p:blipFill>
        <p:spPr>
          <a:xfrm>
            <a:off x="858000" y="963000"/>
            <a:ext cx="10476000" cy="4932000"/>
          </a:xfrm>
          <a:prstGeom prst="rect">
            <a:avLst/>
          </a:prstGeom>
        </p:spPr>
      </p:pic>
      <p:pic>
        <p:nvPicPr>
          <p:cNvPr id="7" name="Imagen 6">
            <a:extLst>
              <a:ext uri="{FF2B5EF4-FFF2-40B4-BE49-F238E27FC236}">
                <a16:creationId xmlns:a16="http://schemas.microsoft.com/office/drawing/2014/main" id="{72B9DCCC-C04C-4C89-9414-D634B72A0090}"/>
              </a:ext>
            </a:extLst>
          </p:cNvPr>
          <p:cNvPicPr>
            <a:picLocks noChangeAspect="1"/>
          </p:cNvPicPr>
          <p:nvPr/>
        </p:nvPicPr>
        <p:blipFill rotWithShape="1">
          <a:blip r:embed="rId5"/>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89018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Marcador de contenido 6">
                <a:extLst>
                  <a:ext uri="{FF2B5EF4-FFF2-40B4-BE49-F238E27FC236}">
                    <a16:creationId xmlns:a16="http://schemas.microsoft.com/office/drawing/2014/main" id="{2F1FF5F1-366D-485D-AA11-CB15BF39B2CA}"/>
                  </a:ext>
                </a:extLst>
              </p:cNvPr>
              <p:cNvSpPr>
                <a:spLocks noGrp="1"/>
              </p:cNvSpPr>
              <p:nvPr>
                <p:ph idx="1"/>
              </p:nvPr>
            </p:nvSpPr>
            <p:spPr>
              <a:xfrm>
                <a:off x="527448" y="1533525"/>
                <a:ext cx="4914189" cy="4351338"/>
              </a:xfrm>
            </p:spPr>
            <p:txBody>
              <a:bodyPr/>
              <a:lstStyle/>
              <a:p>
                <a:pPr marL="0" indent="0" algn="ctr">
                  <a:lnSpc>
                    <a:spcPct val="110000"/>
                  </a:lnSpc>
                  <a:buNone/>
                </a:pPr>
                <a:r>
                  <a:rPr lang="es-AR" sz="2000" dirty="0">
                    <a:latin typeface="+mj-lt"/>
                  </a:rPr>
                  <a:t>Se realizó el diseño real con el objetivo de su construcción, aún en revisión. Tendrá partes impresas en 3D, en ABS para tener una mayor resistencia a los esfuerzos. También se utilizará perfiles Bosh 2020 de aluminio, para reducir el peso total.</a:t>
                </a:r>
              </a:p>
              <a:p>
                <a:pPr marL="0" indent="0" algn="ctr">
                  <a:lnSpc>
                    <a:spcPct val="110000"/>
                  </a:lnSpc>
                  <a:buNone/>
                </a:pPr>
                <a:r>
                  <a:rPr lang="es-AR" sz="2000" dirty="0">
                    <a:latin typeface="+mj-lt"/>
                  </a:rPr>
                  <a:t>Se agregó sobre el motor de la primera articulación un reductor planetario </a:t>
                </a:r>
                <a14:m>
                  <m:oMath xmlns:m="http://schemas.openxmlformats.org/officeDocument/2006/math">
                    <m:r>
                      <a:rPr lang="es-AR" sz="2000" b="1" i="1">
                        <a:latin typeface="Cambria Math" panose="02040503050406030204" pitchFamily="18" charset="0"/>
                      </a:rPr>
                      <m:t>𝟑𝟖</m:t>
                    </m:r>
                    <m:r>
                      <a:rPr lang="es-AR" sz="2000" b="1" i="1">
                        <a:latin typeface="Cambria Math" panose="02040503050406030204" pitchFamily="18" charset="0"/>
                      </a:rPr>
                      <m:t>,</m:t>
                    </m:r>
                    <m:r>
                      <a:rPr lang="es-AR" sz="2000" b="1" i="1">
                        <a:latin typeface="Cambria Math" panose="02040503050406030204" pitchFamily="18" charset="0"/>
                      </a:rPr>
                      <m:t>𝟒</m:t>
                    </m:r>
                    <m:r>
                      <a:rPr lang="es-AR" sz="2000" b="1" i="1">
                        <a:latin typeface="Cambria Math" panose="02040503050406030204" pitchFamily="18" charset="0"/>
                      </a:rPr>
                      <m:t>:</m:t>
                    </m:r>
                    <m:r>
                      <a:rPr lang="es-AR" sz="2000" b="1" i="1">
                        <a:latin typeface="Cambria Math" panose="02040503050406030204" pitchFamily="18" charset="0"/>
                      </a:rPr>
                      <m:t>𝟏</m:t>
                    </m:r>
                  </m:oMath>
                </a14:m>
                <a:r>
                  <a:rPr lang="es-AR" sz="2000" dirty="0">
                    <a:latin typeface="+mj-lt"/>
                  </a:rPr>
                  <a:t>, para transmitir un torque mayor, capaz de soportar el resto del brazo.</a:t>
                </a:r>
              </a:p>
              <a:p>
                <a:pPr marL="0" indent="0" algn="ctr">
                  <a:lnSpc>
                    <a:spcPct val="110000"/>
                  </a:lnSpc>
                  <a:buNone/>
                </a:pPr>
                <a:r>
                  <a:rPr lang="es-AR" sz="2000" dirty="0">
                    <a:latin typeface="+mj-lt"/>
                  </a:rPr>
                  <a:t>Desde el motor que se encuentra en voladizo hasta la segunda articulación, se utilizará una correa </a:t>
                </a:r>
                <a:r>
                  <a:rPr lang="es-ES" sz="2000" dirty="0">
                    <a:latin typeface="+mj-lt"/>
                  </a:rPr>
                  <a:t>GT2, con reducción de </a:t>
                </a:r>
                <a14:m>
                  <m:oMath xmlns:m="http://schemas.openxmlformats.org/officeDocument/2006/math">
                    <m:r>
                      <a:rPr lang="es-ES" sz="2000" b="1" i="1">
                        <a:latin typeface="Cambria Math" panose="02040503050406030204" pitchFamily="18" charset="0"/>
                      </a:rPr>
                      <m:t>𝟐</m:t>
                    </m:r>
                    <m:r>
                      <a:rPr lang="es-ES" sz="2000" b="1" i="1">
                        <a:latin typeface="Cambria Math" panose="02040503050406030204" pitchFamily="18" charset="0"/>
                      </a:rPr>
                      <m:t>,</m:t>
                    </m:r>
                    <m:r>
                      <a:rPr lang="es-ES" sz="2000" b="1" i="1">
                        <a:latin typeface="Cambria Math" panose="02040503050406030204" pitchFamily="18" charset="0"/>
                      </a:rPr>
                      <m:t>𝟏𝟑</m:t>
                    </m:r>
                    <m:r>
                      <a:rPr lang="es-ES" sz="2000" b="1" i="1">
                        <a:latin typeface="Cambria Math" panose="02040503050406030204" pitchFamily="18" charset="0"/>
                      </a:rPr>
                      <m:t>:</m:t>
                    </m:r>
                    <m:r>
                      <a:rPr lang="es-ES" sz="2000" b="1" i="1">
                        <a:latin typeface="Cambria Math" panose="02040503050406030204" pitchFamily="18" charset="0"/>
                      </a:rPr>
                      <m:t>𝟏</m:t>
                    </m:r>
                  </m:oMath>
                </a14:m>
                <a:r>
                  <a:rPr lang="es-AR" sz="2000" dirty="0">
                    <a:latin typeface="+mj-lt"/>
                  </a:rPr>
                  <a:t>.</a:t>
                </a:r>
              </a:p>
              <a:p>
                <a:endParaRPr lang="es-AR" dirty="0"/>
              </a:p>
            </p:txBody>
          </p:sp>
        </mc:Choice>
        <mc:Fallback xmlns="">
          <p:sp>
            <p:nvSpPr>
              <p:cNvPr id="7" name="Marcador de contenido 6">
                <a:extLst>
                  <a:ext uri="{FF2B5EF4-FFF2-40B4-BE49-F238E27FC236}">
                    <a16:creationId xmlns:a16="http://schemas.microsoft.com/office/drawing/2014/main" id="{2F1FF5F1-366D-485D-AA11-CB15BF39B2CA}"/>
                  </a:ext>
                </a:extLst>
              </p:cNvPr>
              <p:cNvSpPr>
                <a:spLocks noGrp="1" noRot="1" noChangeAspect="1" noMove="1" noResize="1" noEditPoints="1" noAdjustHandles="1" noChangeArrowheads="1" noChangeShapeType="1" noTextEdit="1"/>
              </p:cNvSpPr>
              <p:nvPr>
                <p:ph idx="1"/>
              </p:nvPr>
            </p:nvSpPr>
            <p:spPr>
              <a:xfrm>
                <a:off x="527448" y="1533525"/>
                <a:ext cx="4914189" cy="4351338"/>
              </a:xfrm>
              <a:blipFill>
                <a:blip r:embed="rId2"/>
                <a:stretch>
                  <a:fillRect l="-3226" t="-1543" r="-3598" b="-9257"/>
                </a:stretch>
              </a:blipFill>
            </p:spPr>
            <p:txBody>
              <a:bodyPr/>
              <a:lstStyle/>
              <a:p>
                <a:r>
                  <a:rPr lang="es-AR">
                    <a:noFill/>
                  </a:rPr>
                  <a:t> </a:t>
                </a:r>
              </a:p>
            </p:txBody>
          </p:sp>
        </mc:Fallback>
      </mc:AlternateContent>
      <p:sp>
        <p:nvSpPr>
          <p:cNvPr id="2" name="Marcador de número de diapositiva 1">
            <a:extLst>
              <a:ext uri="{FF2B5EF4-FFF2-40B4-BE49-F238E27FC236}">
                <a16:creationId xmlns:a16="http://schemas.microsoft.com/office/drawing/2014/main" id="{FF7950ED-4D85-4D85-962A-ACCA728EFB1F}"/>
              </a:ext>
            </a:extLst>
          </p:cNvPr>
          <p:cNvSpPr>
            <a:spLocks noGrp="1"/>
          </p:cNvSpPr>
          <p:nvPr>
            <p:ph type="sldNum" sz="quarter" idx="12"/>
          </p:nvPr>
        </p:nvSpPr>
        <p:spPr/>
        <p:txBody>
          <a:bodyPr/>
          <a:lstStyle/>
          <a:p>
            <a:pPr rtl="0"/>
            <a:fld id="{9EC71654-96A5-4280-94F3-931C61A9F92C}" type="slidenum">
              <a:rPr lang="es-ES" noProof="0" smtClean="0"/>
              <a:pPr rtl="0"/>
              <a:t>27</a:t>
            </a:fld>
            <a:endParaRPr lang="es-ES" noProof="0" dirty="0"/>
          </a:p>
        </p:txBody>
      </p:sp>
      <p:pic>
        <p:nvPicPr>
          <p:cNvPr id="11" name="Marcador de posición de imagen 10">
            <a:extLst>
              <a:ext uri="{FF2B5EF4-FFF2-40B4-BE49-F238E27FC236}">
                <a16:creationId xmlns:a16="http://schemas.microsoft.com/office/drawing/2014/main" id="{9E70BABD-BDE0-4776-B07F-25F8CDA9A8F2}"/>
              </a:ext>
            </a:extLst>
          </p:cNvPr>
          <p:cNvPicPr>
            <a:picLocks noGrp="1" noChangeAspect="1"/>
          </p:cNvPicPr>
          <p:nvPr>
            <p:ph type="pic" sz="quarter" idx="13"/>
          </p:nvPr>
        </p:nvPicPr>
        <p:blipFill>
          <a:blip r:embed="rId3"/>
          <a:srcRect t="4248" b="4248"/>
          <a:stretch>
            <a:fillRect/>
          </a:stretch>
        </p:blipFill>
        <p:spPr/>
      </p:pic>
      <p:sp>
        <p:nvSpPr>
          <p:cNvPr id="6" name="Título 5">
            <a:extLst>
              <a:ext uri="{FF2B5EF4-FFF2-40B4-BE49-F238E27FC236}">
                <a16:creationId xmlns:a16="http://schemas.microsoft.com/office/drawing/2014/main" id="{6AECCBBF-FF3D-4514-A8BA-C1DD1098ABFC}"/>
              </a:ext>
            </a:extLst>
          </p:cNvPr>
          <p:cNvSpPr>
            <a:spLocks noGrp="1"/>
          </p:cNvSpPr>
          <p:nvPr>
            <p:ph type="title"/>
          </p:nvPr>
        </p:nvSpPr>
        <p:spPr>
          <a:xfrm>
            <a:off x="504426" y="207962"/>
            <a:ext cx="4937211" cy="1325563"/>
          </a:xfrm>
        </p:spPr>
        <p:txBody>
          <a:bodyPr/>
          <a:lstStyle/>
          <a:p>
            <a:r>
              <a:rPr lang="es-ES" dirty="0"/>
              <a:t>aporte</a:t>
            </a:r>
            <a:endParaRPr lang="es-AR" dirty="0"/>
          </a:p>
        </p:txBody>
      </p:sp>
      <p:pic>
        <p:nvPicPr>
          <p:cNvPr id="12" name="Imagen 11">
            <a:extLst>
              <a:ext uri="{FF2B5EF4-FFF2-40B4-BE49-F238E27FC236}">
                <a16:creationId xmlns:a16="http://schemas.microsoft.com/office/drawing/2014/main" id="{C152C1BB-B76D-4102-8A9D-F57E87C6F59E}"/>
              </a:ext>
            </a:extLst>
          </p:cNvPr>
          <p:cNvPicPr>
            <a:picLocks noChangeAspect="1"/>
          </p:cNvPicPr>
          <p:nvPr/>
        </p:nvPicPr>
        <p:blipFill rotWithShape="1">
          <a:blip r:embed="rId4"/>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81482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F0B6CDD-E878-45F1-8638-F6681EC7EDE8}"/>
              </a:ext>
            </a:extLst>
          </p:cNvPr>
          <p:cNvSpPr>
            <a:spLocks noGrp="1"/>
          </p:cNvSpPr>
          <p:nvPr>
            <p:ph type="sldNum" sz="quarter" idx="12"/>
          </p:nvPr>
        </p:nvSpPr>
        <p:spPr/>
        <p:txBody>
          <a:bodyPr/>
          <a:lstStyle/>
          <a:p>
            <a:pPr rtl="0"/>
            <a:fld id="{9EC71654-96A5-4280-94F3-931C61A9F92C}" type="slidenum">
              <a:rPr lang="es-ES" noProof="0" smtClean="0"/>
              <a:pPr rtl="0"/>
              <a:t>28</a:t>
            </a:fld>
            <a:endParaRPr lang="es-ES" noProof="0" dirty="0"/>
          </a:p>
        </p:txBody>
      </p:sp>
      <p:pic>
        <p:nvPicPr>
          <p:cNvPr id="7" name="Imagen 6">
            <a:extLst>
              <a:ext uri="{FF2B5EF4-FFF2-40B4-BE49-F238E27FC236}">
                <a16:creationId xmlns:a16="http://schemas.microsoft.com/office/drawing/2014/main" id="{72B9DCCC-C04C-4C89-9414-D634B72A0090}"/>
              </a:ext>
            </a:extLst>
          </p:cNvPr>
          <p:cNvPicPr>
            <a:picLocks noChangeAspect="1"/>
          </p:cNvPicPr>
          <p:nvPr/>
        </p:nvPicPr>
        <p:blipFill rotWithShape="1">
          <a:blip r:embed="rId3"/>
          <a:srcRect l="53559" t="27177" r="42903" b="65505"/>
          <a:stretch/>
        </p:blipFill>
        <p:spPr>
          <a:xfrm>
            <a:off x="322300" y="6243747"/>
            <a:ext cx="1826035" cy="480367"/>
          </a:xfrm>
          <a:prstGeom prst="rect">
            <a:avLst/>
          </a:prstGeom>
        </p:spPr>
      </p:pic>
      <p:pic>
        <p:nvPicPr>
          <p:cNvPr id="3" name="Elementos multimedia en línea 2" title="BOLDO SCARA ARM SolidWorks Animation">
            <a:hlinkClick r:id="" action="ppaction://media"/>
            <a:extLst>
              <a:ext uri="{FF2B5EF4-FFF2-40B4-BE49-F238E27FC236}">
                <a16:creationId xmlns:a16="http://schemas.microsoft.com/office/drawing/2014/main" id="{F168C25B-A1BA-4428-B95A-F6DDB8CEDBD9}"/>
              </a:ext>
            </a:extLst>
          </p:cNvPr>
          <p:cNvPicPr>
            <a:picLocks noRot="1" noChangeAspect="1"/>
          </p:cNvPicPr>
          <p:nvPr>
            <a:videoFile r:link="rId1"/>
          </p:nvPr>
        </p:nvPicPr>
        <p:blipFill>
          <a:blip r:embed="rId4"/>
          <a:stretch>
            <a:fillRect/>
          </a:stretch>
        </p:blipFill>
        <p:spPr>
          <a:xfrm>
            <a:off x="1009591" y="253929"/>
            <a:ext cx="10648565" cy="5989818"/>
          </a:xfrm>
          <a:prstGeom prst="rect">
            <a:avLst/>
          </a:prstGeom>
        </p:spPr>
      </p:pic>
    </p:spTree>
    <p:extLst>
      <p:ext uri="{BB962C8B-B14F-4D97-AF65-F5344CB8AC3E}">
        <p14:creationId xmlns:p14="http://schemas.microsoft.com/office/powerpoint/2010/main" val="37365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533EA3D6-E66A-4CD7-A317-52CE21046BC7}"/>
              </a:ext>
            </a:extLst>
          </p:cNvPr>
          <p:cNvSpPr>
            <a:spLocks noGrp="1"/>
          </p:cNvSpPr>
          <p:nvPr>
            <p:ph type="title"/>
          </p:nvPr>
        </p:nvSpPr>
        <p:spPr/>
        <p:txBody>
          <a:bodyPr/>
          <a:lstStyle/>
          <a:p>
            <a:r>
              <a:rPr lang="es-ES" dirty="0"/>
              <a:t>actuadores</a:t>
            </a:r>
            <a:endParaRPr lang="es-AR" dirty="0"/>
          </a:p>
        </p:txBody>
      </p:sp>
      <mc:AlternateContent xmlns:mc="http://schemas.openxmlformats.org/markup-compatibility/2006" xmlns:a14="http://schemas.microsoft.com/office/drawing/2010/main">
        <mc:Choice Requires="a14">
          <p:sp>
            <p:nvSpPr>
              <p:cNvPr id="7" name="Marcador de contenido 6">
                <a:extLst>
                  <a:ext uri="{FF2B5EF4-FFF2-40B4-BE49-F238E27FC236}">
                    <a16:creationId xmlns:a16="http://schemas.microsoft.com/office/drawing/2014/main" id="{9086BAE2-D507-4223-8A9D-81C669D190E3}"/>
                  </a:ext>
                </a:extLst>
              </p:cNvPr>
              <p:cNvSpPr>
                <a:spLocks noGrp="1"/>
              </p:cNvSpPr>
              <p:nvPr>
                <p:ph idx="1"/>
              </p:nvPr>
            </p:nvSpPr>
            <p:spPr/>
            <p:txBody>
              <a:bodyPr>
                <a:normAutofit/>
              </a:bodyPr>
              <a:lstStyle/>
              <a:p>
                <a:r>
                  <a:rPr lang="es-ES" dirty="0"/>
                  <a:t>NEMA23, modelo STP-58D3023-01, con paso de </a:t>
                </a:r>
                <a14:m>
                  <m:oMath xmlns:m="http://schemas.openxmlformats.org/officeDocument/2006/math">
                    <m:r>
                      <a:rPr lang="es-ES" i="1">
                        <a:latin typeface="Cambria Math" panose="02040503050406030204" pitchFamily="18" charset="0"/>
                      </a:rPr>
                      <m:t>1,8°/</m:t>
                    </m:r>
                    <m:r>
                      <a:rPr lang="es-ES" i="1">
                        <a:latin typeface="Cambria Math" panose="02040503050406030204" pitchFamily="18" charset="0"/>
                      </a:rPr>
                      <m:t>𝑠𝑡𝑒𝑝</m:t>
                    </m:r>
                  </m:oMath>
                </a14:m>
                <a:r>
                  <a:rPr lang="es-ES" dirty="0"/>
                  <a:t>, voltaje </a:t>
                </a:r>
                <a14:m>
                  <m:oMath xmlns:m="http://schemas.openxmlformats.org/officeDocument/2006/math">
                    <m:r>
                      <a:rPr lang="es-ES" i="1">
                        <a:latin typeface="Cambria Math" panose="02040503050406030204" pitchFamily="18" charset="0"/>
                      </a:rPr>
                      <m:t>𝑉</m:t>
                    </m:r>
                    <m:r>
                      <a:rPr lang="es-ES" i="1">
                        <a:latin typeface="Cambria Math" panose="02040503050406030204" pitchFamily="18" charset="0"/>
                      </a:rPr>
                      <m:t>=2,0 </m:t>
                    </m:r>
                    <m:r>
                      <a:rPr lang="es-ES" i="1">
                        <a:latin typeface="Cambria Math" panose="02040503050406030204" pitchFamily="18" charset="0"/>
                      </a:rPr>
                      <m:t>𝑉</m:t>
                    </m:r>
                  </m:oMath>
                </a14:m>
                <a:r>
                  <a:rPr lang="es-ES" dirty="0"/>
                  <a:t>, corriente máxima </a:t>
                </a:r>
                <a14:m>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sub>
                    </m:sSub>
                    <m:r>
                      <a:rPr lang="es-ES" i="1">
                        <a:latin typeface="Cambria Math" panose="02040503050406030204" pitchFamily="18" charset="0"/>
                      </a:rPr>
                      <m:t>=2,1 </m:t>
                    </m:r>
                    <m:r>
                      <a:rPr lang="es-ES" i="1">
                        <a:latin typeface="Cambria Math" panose="02040503050406030204" pitchFamily="18" charset="0"/>
                      </a:rPr>
                      <m:t>𝐴</m:t>
                    </m:r>
                    <m:r>
                      <a:rPr lang="es-ES">
                        <a:latin typeface="Cambria Math" panose="02040503050406030204" pitchFamily="18" charset="0"/>
                      </a:rPr>
                      <m:t>.</m:t>
                    </m:r>
                  </m:oMath>
                </a14:m>
                <a:endParaRPr lang="es-ES" dirty="0"/>
              </a:p>
              <a:p>
                <a:r>
                  <a:rPr lang="es-ES" dirty="0"/>
                  <a:t>NEMA17, modelo B3124121A/AX050154A, con paso de </a:t>
                </a:r>
                <a14:m>
                  <m:oMath xmlns:m="http://schemas.openxmlformats.org/officeDocument/2006/math">
                    <m:r>
                      <a:rPr lang="es-ES" i="1">
                        <a:latin typeface="Cambria Math" panose="02040503050406030204" pitchFamily="18" charset="0"/>
                      </a:rPr>
                      <m:t>1,8°/</m:t>
                    </m:r>
                    <m:r>
                      <a:rPr lang="es-ES" i="1">
                        <a:latin typeface="Cambria Math" panose="02040503050406030204" pitchFamily="18" charset="0"/>
                      </a:rPr>
                      <m:t>𝑠𝑡𝑒𝑝</m:t>
                    </m:r>
                  </m:oMath>
                </a14:m>
                <a:r>
                  <a:rPr lang="es-ES" dirty="0"/>
                  <a:t>, voltaje </a:t>
                </a:r>
                <a14:m>
                  <m:oMath xmlns:m="http://schemas.openxmlformats.org/officeDocument/2006/math">
                    <m:r>
                      <a:rPr lang="es-ES" i="1">
                        <a:latin typeface="Cambria Math" panose="02040503050406030204" pitchFamily="18" charset="0"/>
                      </a:rPr>
                      <m:t>𝑉</m:t>
                    </m:r>
                    <m:r>
                      <a:rPr lang="es-ES" i="1">
                        <a:latin typeface="Cambria Math" panose="02040503050406030204" pitchFamily="18" charset="0"/>
                      </a:rPr>
                      <m:t>=3,57 </m:t>
                    </m:r>
                    <m:r>
                      <a:rPr lang="es-ES" i="1">
                        <a:latin typeface="Cambria Math" panose="02040503050406030204" pitchFamily="18" charset="0"/>
                      </a:rPr>
                      <m:t>𝑉</m:t>
                    </m:r>
                  </m:oMath>
                </a14:m>
                <a:r>
                  <a:rPr lang="es-ES" dirty="0"/>
                  <a:t>, corriente máxima </a:t>
                </a:r>
                <a14:m>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sub>
                    </m:sSub>
                    <m:r>
                      <a:rPr lang="es-ES" i="1">
                        <a:latin typeface="Cambria Math" panose="02040503050406030204" pitchFamily="18" charset="0"/>
                      </a:rPr>
                      <m:t>=1,7 </m:t>
                    </m:r>
                    <m:r>
                      <a:rPr lang="es-ES" i="1">
                        <a:latin typeface="Cambria Math" panose="02040503050406030204" pitchFamily="18" charset="0"/>
                      </a:rPr>
                      <m:t>𝐴</m:t>
                    </m:r>
                    <m:r>
                      <a:rPr lang="es-ES">
                        <a:latin typeface="Cambria Math" panose="02040503050406030204" pitchFamily="18" charset="0"/>
                      </a:rPr>
                      <m:t>.</m:t>
                    </m:r>
                  </m:oMath>
                </a14:m>
                <a:endParaRPr lang="es-ES" dirty="0"/>
              </a:p>
              <a:p>
                <a:endParaRPr lang="es-ES" b="0" dirty="0"/>
              </a:p>
            </p:txBody>
          </p:sp>
        </mc:Choice>
        <mc:Fallback xmlns="">
          <p:sp>
            <p:nvSpPr>
              <p:cNvPr id="7" name="Marcador de contenido 6">
                <a:extLst>
                  <a:ext uri="{FF2B5EF4-FFF2-40B4-BE49-F238E27FC236}">
                    <a16:creationId xmlns:a16="http://schemas.microsoft.com/office/drawing/2014/main" id="{9086BAE2-D507-4223-8A9D-81C669D190E3}"/>
                  </a:ext>
                </a:extLst>
              </p:cNvPr>
              <p:cNvSpPr>
                <a:spLocks noGrp="1" noRot="1" noChangeAspect="1" noMove="1" noResize="1" noEditPoints="1" noAdjustHandles="1" noChangeArrowheads="1" noChangeShapeType="1" noTextEdit="1"/>
              </p:cNvSpPr>
              <p:nvPr>
                <p:ph idx="1"/>
              </p:nvPr>
            </p:nvSpPr>
            <p:spPr>
              <a:blipFill>
                <a:blip r:embed="rId2"/>
                <a:stretch>
                  <a:fillRect l="-885" t="-3406" r="-3540"/>
                </a:stretch>
              </a:blipFill>
            </p:spPr>
            <p:txBody>
              <a:bodyPr/>
              <a:lstStyle/>
              <a:p>
                <a:r>
                  <a:rPr lang="es-AR">
                    <a:noFill/>
                  </a:rPr>
                  <a:t> </a:t>
                </a:r>
              </a:p>
            </p:txBody>
          </p:sp>
        </mc:Fallback>
      </mc:AlternateContent>
      <p:sp>
        <p:nvSpPr>
          <p:cNvPr id="2" name="Marcador de número de diapositiva 1">
            <a:extLst>
              <a:ext uri="{FF2B5EF4-FFF2-40B4-BE49-F238E27FC236}">
                <a16:creationId xmlns:a16="http://schemas.microsoft.com/office/drawing/2014/main" id="{FC1F5D55-2463-4C1B-A483-23A06E5F917E}"/>
              </a:ext>
            </a:extLst>
          </p:cNvPr>
          <p:cNvSpPr>
            <a:spLocks noGrp="1"/>
          </p:cNvSpPr>
          <p:nvPr>
            <p:ph type="sldNum" sz="quarter" idx="12"/>
          </p:nvPr>
        </p:nvSpPr>
        <p:spPr/>
        <p:txBody>
          <a:bodyPr/>
          <a:lstStyle/>
          <a:p>
            <a:pPr rtl="0"/>
            <a:fld id="{9EC71654-96A5-4280-94F3-931C61A9F92C}" type="slidenum">
              <a:rPr lang="es-ES" noProof="0" smtClean="0"/>
              <a:pPr rtl="0"/>
              <a:t>29</a:t>
            </a:fld>
            <a:endParaRPr lang="es-ES" noProof="0" dirty="0"/>
          </a:p>
        </p:txBody>
      </p:sp>
      <mc:AlternateContent xmlns:mc="http://schemas.openxmlformats.org/markup-compatibility/2006" xmlns:a14="http://schemas.microsoft.com/office/drawing/2010/main">
        <mc:Choice Requires="a14">
          <p:sp>
            <p:nvSpPr>
              <p:cNvPr id="9" name="Marcador de contenido 8">
                <a:extLst>
                  <a:ext uri="{FF2B5EF4-FFF2-40B4-BE49-F238E27FC236}">
                    <a16:creationId xmlns:a16="http://schemas.microsoft.com/office/drawing/2014/main" id="{27891B0E-1508-4CE4-B21B-635DDEE2A77B}"/>
                  </a:ext>
                </a:extLst>
              </p:cNvPr>
              <p:cNvSpPr>
                <a:spLocks noGrp="1"/>
              </p:cNvSpPr>
              <p:nvPr>
                <p:ph idx="14"/>
              </p:nvPr>
            </p:nvSpPr>
            <p:spPr/>
            <p:txBody>
              <a:bodyPr/>
              <a:lstStyle/>
              <a:p>
                <a:r>
                  <a:rPr lang="es-ES" dirty="0"/>
                  <a:t>NEMA17, modelo AX050213A/ B70005806A, con paso de </a:t>
                </a:r>
                <a14:m>
                  <m:oMath xmlns:m="http://schemas.openxmlformats.org/officeDocument/2006/math">
                    <m:r>
                      <a:rPr lang="es-ES" i="1">
                        <a:latin typeface="Cambria Math" panose="02040503050406030204" pitchFamily="18" charset="0"/>
                      </a:rPr>
                      <m:t>1,8°/</m:t>
                    </m:r>
                    <m:r>
                      <a:rPr lang="es-ES" i="1">
                        <a:latin typeface="Cambria Math" panose="02040503050406030204" pitchFamily="18" charset="0"/>
                      </a:rPr>
                      <m:t>𝑠𝑡𝑒𝑝</m:t>
                    </m:r>
                  </m:oMath>
                </a14:m>
                <a:r>
                  <a:rPr lang="es-ES" dirty="0"/>
                  <a:t>, voltaje </a:t>
                </a:r>
                <a14:m>
                  <m:oMath xmlns:m="http://schemas.openxmlformats.org/officeDocument/2006/math">
                    <m:r>
                      <a:rPr lang="es-ES" i="1">
                        <a:latin typeface="Cambria Math" panose="02040503050406030204" pitchFamily="18" charset="0"/>
                      </a:rPr>
                      <m:t>𝑉</m:t>
                    </m:r>
                    <m:r>
                      <a:rPr lang="es-ES" i="1">
                        <a:latin typeface="Cambria Math" panose="02040503050406030204" pitchFamily="18" charset="0"/>
                      </a:rPr>
                      <m:t>=2,52 </m:t>
                    </m:r>
                    <m:r>
                      <a:rPr lang="es-ES" i="1">
                        <a:latin typeface="Cambria Math" panose="02040503050406030204" pitchFamily="18" charset="0"/>
                      </a:rPr>
                      <m:t>𝑉</m:t>
                    </m:r>
                  </m:oMath>
                </a14:m>
                <a:r>
                  <a:rPr lang="es-ES" dirty="0"/>
                  <a:t>, corriente máxima </a:t>
                </a:r>
                <a14:m>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sub>
                    </m:sSub>
                    <m:r>
                      <a:rPr lang="es-ES" i="1">
                        <a:latin typeface="Cambria Math" panose="02040503050406030204" pitchFamily="18" charset="0"/>
                      </a:rPr>
                      <m:t>=0,9 </m:t>
                    </m:r>
                    <m:r>
                      <a:rPr lang="es-ES" i="1">
                        <a:latin typeface="Cambria Math" panose="02040503050406030204" pitchFamily="18" charset="0"/>
                      </a:rPr>
                      <m:t>𝐴</m:t>
                    </m:r>
                  </m:oMath>
                </a14:m>
                <a:r>
                  <a:rPr lang="es-AR" dirty="0"/>
                  <a:t>.</a:t>
                </a:r>
              </a:p>
              <a:p>
                <a:r>
                  <a:rPr lang="es-ES" dirty="0"/>
                  <a:t>NEMA17 bipolar, modelo EM - 434, con paso de </a:t>
                </a:r>
                <a14:m>
                  <m:oMath xmlns:m="http://schemas.openxmlformats.org/officeDocument/2006/math">
                    <m:r>
                      <a:rPr lang="es-ES" i="1">
                        <a:latin typeface="Cambria Math" panose="02040503050406030204" pitchFamily="18" charset="0"/>
                      </a:rPr>
                      <m:t>1,8°/</m:t>
                    </m:r>
                    <m:r>
                      <a:rPr lang="es-ES" i="1">
                        <a:latin typeface="Cambria Math" panose="02040503050406030204" pitchFamily="18" charset="0"/>
                      </a:rPr>
                      <m:t>𝑠𝑡𝑒𝑝</m:t>
                    </m:r>
                  </m:oMath>
                </a14:m>
                <a:r>
                  <a:rPr lang="es-ES" dirty="0"/>
                  <a:t>, voltaje </a:t>
                </a:r>
                <a14:m>
                  <m:oMath xmlns:m="http://schemas.openxmlformats.org/officeDocument/2006/math">
                    <m:r>
                      <a:rPr lang="es-ES" i="1">
                        <a:latin typeface="Cambria Math" panose="02040503050406030204" pitchFamily="18" charset="0"/>
                      </a:rPr>
                      <m:t>𝑉</m:t>
                    </m:r>
                    <m:r>
                      <a:rPr lang="es-ES" i="1">
                        <a:latin typeface="Cambria Math" panose="02040503050406030204" pitchFamily="18" charset="0"/>
                      </a:rPr>
                      <m:t>=5−6 </m:t>
                    </m:r>
                    <m:r>
                      <a:rPr lang="es-ES" i="1">
                        <a:latin typeface="Cambria Math" panose="02040503050406030204" pitchFamily="18" charset="0"/>
                      </a:rPr>
                      <m:t>𝑉</m:t>
                    </m:r>
                  </m:oMath>
                </a14:m>
                <a:r>
                  <a:rPr lang="es-ES" dirty="0"/>
                  <a:t>, corriente máxima </a:t>
                </a:r>
                <a14:m>
                  <m:oMath xmlns:m="http://schemas.openxmlformats.org/officeDocument/2006/math">
                    <m:sSub>
                      <m:sSubPr>
                        <m:ctrlPr>
                          <a:rPr lang="es-AR" i="1">
                            <a:latin typeface="Cambria Math" panose="02040503050406030204" pitchFamily="18" charset="0"/>
                          </a:rPr>
                        </m:ctrlPr>
                      </m:sSubPr>
                      <m:e>
                        <m:r>
                          <a:rPr lang="es-ES" i="1">
                            <a:latin typeface="Cambria Math" panose="02040503050406030204" pitchFamily="18" charset="0"/>
                          </a:rPr>
                          <m:t>𝐼</m:t>
                        </m:r>
                      </m:e>
                      <m:sub>
                        <m:r>
                          <a:rPr lang="es-ES" i="1">
                            <a:latin typeface="Cambria Math" panose="02040503050406030204" pitchFamily="18" charset="0"/>
                          </a:rPr>
                          <m:t>𝑚</m:t>
                        </m:r>
                        <m:r>
                          <a:rPr lang="es-ES" i="1">
                            <a:latin typeface="Cambria Math" panose="02040503050406030204" pitchFamily="18" charset="0"/>
                          </a:rPr>
                          <m:t>á</m:t>
                        </m:r>
                        <m:r>
                          <a:rPr lang="es-ES" i="1">
                            <a:latin typeface="Cambria Math" panose="02040503050406030204" pitchFamily="18" charset="0"/>
                          </a:rPr>
                          <m:t>𝑥</m:t>
                        </m:r>
                      </m:sub>
                    </m:sSub>
                    <m:r>
                      <a:rPr lang="es-ES" i="1">
                        <a:latin typeface="Cambria Math" panose="02040503050406030204" pitchFamily="18" charset="0"/>
                      </a:rPr>
                      <m:t>=1,4 </m:t>
                    </m:r>
                    <m:r>
                      <a:rPr lang="es-ES" i="1">
                        <a:latin typeface="Cambria Math" panose="02040503050406030204" pitchFamily="18" charset="0"/>
                      </a:rPr>
                      <m:t>𝐴</m:t>
                    </m:r>
                    <m:r>
                      <a:rPr lang="es-ES" b="0" i="0" smtClean="0">
                        <a:latin typeface="Cambria Math" panose="02040503050406030204" pitchFamily="18" charset="0"/>
                      </a:rPr>
                      <m:t>.</m:t>
                    </m:r>
                  </m:oMath>
                </a14:m>
                <a:endParaRPr lang="es-AR" dirty="0"/>
              </a:p>
              <a:p>
                <a:endParaRPr lang="es-AR" dirty="0"/>
              </a:p>
            </p:txBody>
          </p:sp>
        </mc:Choice>
        <mc:Fallback xmlns="">
          <p:sp>
            <p:nvSpPr>
              <p:cNvPr id="9" name="Marcador de contenido 8">
                <a:extLst>
                  <a:ext uri="{FF2B5EF4-FFF2-40B4-BE49-F238E27FC236}">
                    <a16:creationId xmlns:a16="http://schemas.microsoft.com/office/drawing/2014/main" id="{27891B0E-1508-4CE4-B21B-635DDEE2A77B}"/>
                  </a:ext>
                </a:extLst>
              </p:cNvPr>
              <p:cNvSpPr>
                <a:spLocks noGrp="1" noRot="1" noChangeAspect="1" noMove="1" noResize="1" noEditPoints="1" noAdjustHandles="1" noChangeArrowheads="1" noChangeShapeType="1" noTextEdit="1"/>
              </p:cNvSpPr>
              <p:nvPr>
                <p:ph idx="14"/>
              </p:nvPr>
            </p:nvSpPr>
            <p:spPr>
              <a:blipFill>
                <a:blip r:embed="rId3"/>
                <a:stretch>
                  <a:fillRect l="-1947" t="-3406" r="-3009"/>
                </a:stretch>
              </a:blipFill>
            </p:spPr>
            <p:txBody>
              <a:bodyPr/>
              <a:lstStyle/>
              <a:p>
                <a:r>
                  <a:rPr lang="es-AR">
                    <a:noFill/>
                  </a:rPr>
                  <a:t> </a:t>
                </a:r>
              </a:p>
            </p:txBody>
          </p:sp>
        </mc:Fallback>
      </mc:AlternateContent>
      <p:sp>
        <p:nvSpPr>
          <p:cNvPr id="10" name="Marcador de contenido 9">
            <a:extLst>
              <a:ext uri="{FF2B5EF4-FFF2-40B4-BE49-F238E27FC236}">
                <a16:creationId xmlns:a16="http://schemas.microsoft.com/office/drawing/2014/main" id="{FBC6FA22-67B5-467E-BD44-E5D539E0DF90}"/>
              </a:ext>
            </a:extLst>
          </p:cNvPr>
          <p:cNvSpPr>
            <a:spLocks noGrp="1"/>
          </p:cNvSpPr>
          <p:nvPr>
            <p:ph idx="15"/>
          </p:nvPr>
        </p:nvSpPr>
        <p:spPr/>
        <p:txBody>
          <a:bodyPr/>
          <a:lstStyle/>
          <a:p>
            <a:r>
              <a:rPr lang="es-ES" dirty="0"/>
              <a:t>Actuadores 1 y 2</a:t>
            </a:r>
            <a:endParaRPr lang="es-AR" dirty="0"/>
          </a:p>
        </p:txBody>
      </p:sp>
      <p:sp>
        <p:nvSpPr>
          <p:cNvPr id="11" name="Marcador de contenido 10">
            <a:extLst>
              <a:ext uri="{FF2B5EF4-FFF2-40B4-BE49-F238E27FC236}">
                <a16:creationId xmlns:a16="http://schemas.microsoft.com/office/drawing/2014/main" id="{F23202EB-3815-4ECA-9BF0-66823126DC9A}"/>
              </a:ext>
            </a:extLst>
          </p:cNvPr>
          <p:cNvSpPr>
            <a:spLocks noGrp="1"/>
          </p:cNvSpPr>
          <p:nvPr>
            <p:ph idx="16"/>
          </p:nvPr>
        </p:nvSpPr>
        <p:spPr/>
        <p:txBody>
          <a:bodyPr/>
          <a:lstStyle/>
          <a:p>
            <a:r>
              <a:rPr lang="es-ES" dirty="0"/>
              <a:t>Actuadores 3 y 4</a:t>
            </a:r>
            <a:endParaRPr lang="es-AR" dirty="0"/>
          </a:p>
        </p:txBody>
      </p:sp>
      <p:pic>
        <p:nvPicPr>
          <p:cNvPr id="14" name="Marcador de posición de imagen 84" descr="Engranaje simple">
            <a:extLst>
              <a:ext uri="{FF2B5EF4-FFF2-40B4-BE49-F238E27FC236}">
                <a16:creationId xmlns:a16="http://schemas.microsoft.com/office/drawing/2014/main" id="{B2C45D2E-39FD-4A11-85F1-B846AFEE05A5}"/>
              </a:ext>
            </a:extLst>
          </p:cNvPr>
          <p:cNvPicPr>
            <a:picLocks noGrp="1" noChangeAspect="1"/>
          </p:cNvPicPr>
          <p:nvPr>
            <p:ph type="pic" sz="quarter" idx="17"/>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158" b="158"/>
          <a:stretch>
            <a:fillRect/>
          </a:stretch>
        </p:blipFill>
        <p:spPr>
          <a:xfrm>
            <a:off x="1690688" y="1989138"/>
            <a:ext cx="503237" cy="501650"/>
          </a:xfrm>
        </p:spPr>
      </p:pic>
      <p:pic>
        <p:nvPicPr>
          <p:cNvPr id="15" name="Marcador de posición de imagen 84" descr="Engranaje simple">
            <a:extLst>
              <a:ext uri="{FF2B5EF4-FFF2-40B4-BE49-F238E27FC236}">
                <a16:creationId xmlns:a16="http://schemas.microsoft.com/office/drawing/2014/main" id="{FF9E5CD3-F75A-4EA0-942E-EEF34736514B}"/>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158" b="158"/>
          <a:stretch>
            <a:fillRect/>
          </a:stretch>
        </p:blipFill>
        <p:spPr>
          <a:xfrm>
            <a:off x="9998075" y="1989138"/>
            <a:ext cx="503238" cy="501650"/>
          </a:xfrm>
        </p:spPr>
      </p:pic>
      <p:pic>
        <p:nvPicPr>
          <p:cNvPr id="16" name="Marcador de posición de imagen 15">
            <a:extLst>
              <a:ext uri="{FF2B5EF4-FFF2-40B4-BE49-F238E27FC236}">
                <a16:creationId xmlns:a16="http://schemas.microsoft.com/office/drawing/2014/main" id="{51497590-C8C1-4392-935F-432B6E930BC6}"/>
              </a:ext>
            </a:extLst>
          </p:cNvPr>
          <p:cNvPicPr>
            <a:picLocks noGrp="1"/>
          </p:cNvPicPr>
          <p:nvPr>
            <p:ph type="pic" sz="quarter" idx="13"/>
          </p:nvPr>
        </p:nvPicPr>
        <p:blipFill rotWithShape="1">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t="12917" b="12917"/>
          <a:stretch/>
        </p:blipFill>
        <p:spPr bwMode="auto">
          <a:xfrm>
            <a:off x="3883544" y="1630018"/>
            <a:ext cx="4424362" cy="4373217"/>
          </a:xfrm>
          <a:prstGeom prst="rect">
            <a:avLst/>
          </a:prstGeom>
          <a:noFill/>
          <a:ln>
            <a:noFill/>
          </a:ln>
          <a:extLst>
            <a:ext uri="{53640926-AAD7-44D8-BBD7-CCE9431645EC}">
              <a14:shadowObscured xmlns:a14="http://schemas.microsoft.com/office/drawing/2010/main"/>
            </a:ext>
          </a:extLst>
        </p:spPr>
      </p:pic>
      <p:pic>
        <p:nvPicPr>
          <p:cNvPr id="17" name="Imagen 16">
            <a:extLst>
              <a:ext uri="{FF2B5EF4-FFF2-40B4-BE49-F238E27FC236}">
                <a16:creationId xmlns:a16="http://schemas.microsoft.com/office/drawing/2014/main" id="{86F13965-B688-4C59-A2E6-1744CCEE7B12}"/>
              </a:ext>
            </a:extLst>
          </p:cNvPr>
          <p:cNvPicPr>
            <a:picLocks noChangeAspect="1"/>
          </p:cNvPicPr>
          <p:nvPr/>
        </p:nvPicPr>
        <p:blipFill rotWithShape="1">
          <a:blip r:embed="rId8"/>
          <a:srcRect l="53559" t="27177" r="42903" b="65505"/>
          <a:stretch/>
        </p:blipFill>
        <p:spPr>
          <a:xfrm>
            <a:off x="322300" y="6243747"/>
            <a:ext cx="1826035" cy="480367"/>
          </a:xfrm>
          <a:prstGeom prst="rect">
            <a:avLst/>
          </a:prstGeom>
        </p:spPr>
      </p:pic>
      <p:pic>
        <p:nvPicPr>
          <p:cNvPr id="3" name="Imagen 2">
            <a:extLst>
              <a:ext uri="{FF2B5EF4-FFF2-40B4-BE49-F238E27FC236}">
                <a16:creationId xmlns:a16="http://schemas.microsoft.com/office/drawing/2014/main" id="{B63C35EB-6566-4628-9E46-D8CA9189448E}"/>
              </a:ext>
            </a:extLst>
          </p:cNvPr>
          <p:cNvPicPr>
            <a:picLocks noChangeAspect="1"/>
          </p:cNvPicPr>
          <p:nvPr/>
        </p:nvPicPr>
        <p:blipFill rotWithShape="1">
          <a:blip r:embed="rId9"/>
          <a:srcRect l="46537" t="38127" r="27823" b="16663"/>
          <a:stretch/>
        </p:blipFill>
        <p:spPr>
          <a:xfrm rot="5400000">
            <a:off x="3875676" y="3436868"/>
            <a:ext cx="1923192" cy="1907457"/>
          </a:xfrm>
          <a:prstGeom prst="rect">
            <a:avLst/>
          </a:prstGeom>
        </p:spPr>
      </p:pic>
    </p:spTree>
    <p:extLst>
      <p:ext uri="{BB962C8B-B14F-4D97-AF65-F5344CB8AC3E}">
        <p14:creationId xmlns:p14="http://schemas.microsoft.com/office/powerpoint/2010/main" val="59189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52A9C73-06ED-419B-81B5-491CBFC22330}"/>
                  </a:ext>
                </a:extLst>
              </p:cNvPr>
              <p:cNvSpPr>
                <a:spLocks noGrp="1"/>
              </p:cNvSpPr>
              <p:nvPr>
                <p:ph idx="1"/>
              </p:nvPr>
            </p:nvSpPr>
            <p:spPr>
              <a:xfrm>
                <a:off x="497457" y="1565502"/>
                <a:ext cx="4814772" cy="2019299"/>
              </a:xfrm>
            </p:spPr>
            <p:txBody>
              <a:bodyPr rtlCol="0">
                <a:noAutofit/>
              </a:bodyPr>
              <a:lstStyle/>
              <a:p>
                <a:pPr marL="0" indent="0" algn="ctr">
                  <a:lnSpc>
                    <a:spcPct val="110000"/>
                  </a:lnSpc>
                  <a:buNone/>
                </a:pPr>
                <a:r>
                  <a:rPr lang="es-ES" sz="1600" dirty="0"/>
                  <a:t>Se adoptó un brazo tipo SCARA por la necesidad de los cuatro grados de libertad requeridos en la aplicación, posición en los ejes </a:t>
                </a:r>
                <a14:m>
                  <m:oMath xmlns:m="http://schemas.openxmlformats.org/officeDocument/2006/math">
                    <m:sSub>
                      <m:sSubPr>
                        <m:ctrlPr>
                          <a:rPr lang="es-AR" sz="1600" b="1" i="1">
                            <a:latin typeface="Cambria Math" panose="02040503050406030204" pitchFamily="18" charset="0"/>
                          </a:rPr>
                        </m:ctrlPr>
                      </m:sSubPr>
                      <m:e>
                        <m:r>
                          <a:rPr lang="es-ES" sz="1600" b="1" i="1">
                            <a:latin typeface="Cambria Math" panose="02040503050406030204" pitchFamily="18" charset="0"/>
                          </a:rPr>
                          <m:t>𝒙</m:t>
                        </m:r>
                      </m:e>
                      <m:sub>
                        <m:r>
                          <a:rPr lang="es-ES" sz="1600" b="1" i="1">
                            <a:latin typeface="Cambria Math" panose="02040503050406030204" pitchFamily="18" charset="0"/>
                          </a:rPr>
                          <m:t>𝟎</m:t>
                        </m:r>
                      </m:sub>
                    </m:sSub>
                  </m:oMath>
                </a14:m>
                <a:r>
                  <a:rPr lang="es-ES" sz="1600" dirty="0"/>
                  <a:t> e </a:t>
                </a:r>
                <a14:m>
                  <m:oMath xmlns:m="http://schemas.openxmlformats.org/officeDocument/2006/math">
                    <m:sSub>
                      <m:sSubPr>
                        <m:ctrlPr>
                          <a:rPr lang="es-AR" sz="1600" b="1" i="1">
                            <a:latin typeface="Cambria Math" panose="02040503050406030204" pitchFamily="18" charset="0"/>
                          </a:rPr>
                        </m:ctrlPr>
                      </m:sSubPr>
                      <m:e>
                        <m:r>
                          <a:rPr lang="es-ES" sz="1600" b="1" i="1">
                            <a:latin typeface="Cambria Math" panose="02040503050406030204" pitchFamily="18" charset="0"/>
                          </a:rPr>
                          <m:t>𝒚</m:t>
                        </m:r>
                      </m:e>
                      <m:sub>
                        <m:r>
                          <a:rPr lang="es-ES" sz="1600" b="1" i="1">
                            <a:latin typeface="Cambria Math" panose="02040503050406030204" pitchFamily="18" charset="0"/>
                          </a:rPr>
                          <m:t>𝟎</m:t>
                        </m:r>
                      </m:sub>
                    </m:sSub>
                  </m:oMath>
                </a14:m>
                <a:r>
                  <a:rPr lang="es-ES" sz="1600" dirty="0"/>
                  <a:t> para ubicar correctamente las piezas en su compartimiento, </a:t>
                </a:r>
                <a14:m>
                  <m:oMath xmlns:m="http://schemas.openxmlformats.org/officeDocument/2006/math">
                    <m:sSub>
                      <m:sSubPr>
                        <m:ctrlPr>
                          <a:rPr lang="es-AR" sz="1600" b="1" i="1">
                            <a:latin typeface="Cambria Math" panose="02040503050406030204" pitchFamily="18" charset="0"/>
                          </a:rPr>
                        </m:ctrlPr>
                      </m:sSubPr>
                      <m:e>
                        <m:r>
                          <a:rPr lang="es-ES" sz="1600" b="1" i="1">
                            <a:latin typeface="Cambria Math" panose="02040503050406030204" pitchFamily="18" charset="0"/>
                          </a:rPr>
                          <m:t>𝒛</m:t>
                        </m:r>
                      </m:e>
                      <m:sub>
                        <m:r>
                          <a:rPr lang="es-ES" sz="1600" b="1" i="1">
                            <a:latin typeface="Cambria Math" panose="02040503050406030204" pitchFamily="18" charset="0"/>
                          </a:rPr>
                          <m:t>𝟎</m:t>
                        </m:r>
                      </m:sub>
                    </m:sSub>
                  </m:oMath>
                </a14:m>
                <a:r>
                  <a:rPr lang="es-ES" sz="1600" dirty="0"/>
                  <a:t>, para poder tomar la pieza requerida, y una rotación final alrededor del eje </a:t>
                </a:r>
                <a14:m>
                  <m:oMath xmlns:m="http://schemas.openxmlformats.org/officeDocument/2006/math">
                    <m:sSub>
                      <m:sSubPr>
                        <m:ctrlPr>
                          <a:rPr lang="es-AR" sz="1600" b="1" i="1">
                            <a:latin typeface="Cambria Math" panose="02040503050406030204" pitchFamily="18" charset="0"/>
                          </a:rPr>
                        </m:ctrlPr>
                      </m:sSubPr>
                      <m:e>
                        <m:r>
                          <a:rPr lang="es-ES" sz="1600" b="1" i="1">
                            <a:latin typeface="Cambria Math" panose="02040503050406030204" pitchFamily="18" charset="0"/>
                          </a:rPr>
                          <m:t>𝒛</m:t>
                        </m:r>
                      </m:e>
                      <m:sub>
                        <m:r>
                          <a:rPr lang="es-ES" sz="1600" b="1" i="1">
                            <a:latin typeface="Cambria Math" panose="02040503050406030204" pitchFamily="18" charset="0"/>
                          </a:rPr>
                          <m:t>𝟎</m:t>
                        </m:r>
                      </m:sub>
                    </m:sSub>
                  </m:oMath>
                </a14:m>
                <a:r>
                  <a:rPr lang="es-ES" sz="1600" dirty="0"/>
                  <a:t>, para orientar el efector final cuando se tome la pieza y al colocarla en la bandeja correctamente.</a:t>
                </a:r>
                <a:endParaRPr lang="es-AR" sz="1600" dirty="0"/>
              </a:p>
            </p:txBody>
          </p:sp>
        </mc:Choice>
        <mc:Fallback xmlns="">
          <p:sp>
            <p:nvSpPr>
              <p:cNvPr id="3" name="Marcador de contenido 2">
                <a:extLst>
                  <a:ext uri="{FF2B5EF4-FFF2-40B4-BE49-F238E27FC236}">
                    <a16:creationId xmlns:a16="http://schemas.microsoft.com/office/drawing/2014/main" id="{552A9C73-06ED-419B-81B5-491CBFC22330}"/>
                  </a:ext>
                </a:extLst>
              </p:cNvPr>
              <p:cNvSpPr>
                <a:spLocks noGrp="1" noRot="1" noChangeAspect="1" noMove="1" noResize="1" noEditPoints="1" noAdjustHandles="1" noChangeArrowheads="1" noChangeShapeType="1" noTextEdit="1"/>
              </p:cNvSpPr>
              <p:nvPr>
                <p:ph idx="1"/>
              </p:nvPr>
            </p:nvSpPr>
            <p:spPr>
              <a:xfrm>
                <a:off x="497457" y="1565502"/>
                <a:ext cx="4814772" cy="2019299"/>
              </a:xfrm>
              <a:blipFill>
                <a:blip r:embed="rId3"/>
                <a:stretch>
                  <a:fillRect l="-2281" t="-2719" r="-3042"/>
                </a:stretch>
              </a:blipFill>
            </p:spPr>
            <p:txBody>
              <a:bodyPr/>
              <a:lstStyle/>
              <a:p>
                <a:r>
                  <a:rPr lang="es-AR">
                    <a:noFill/>
                  </a:rPr>
                  <a:t> </a:t>
                </a:r>
              </a:p>
            </p:txBody>
          </p:sp>
        </mc:Fallback>
      </mc:AlternateContent>
      <p:sp>
        <p:nvSpPr>
          <p:cNvPr id="4" name="Marcador de número de diapositiva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es-ES" smtClean="0"/>
              <a:pPr rtl="0"/>
              <a:t>3</a:t>
            </a:fld>
            <a:endParaRPr lang="es-ES" dirty="0"/>
          </a:p>
        </p:txBody>
      </p:sp>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a:xfrm>
            <a:off x="497457" y="457413"/>
            <a:ext cx="4662372" cy="806691"/>
          </a:xfrm>
        </p:spPr>
        <p:txBody>
          <a:bodyPr rtlCol="0">
            <a:normAutofit fontScale="90000"/>
          </a:bodyPr>
          <a:lstStyle/>
          <a:p>
            <a:pPr algn="ctr" rtl="0"/>
            <a:br>
              <a:rPr lang="es-ES" dirty="0"/>
            </a:br>
            <a:r>
              <a:rPr lang="es-ES" dirty="0"/>
              <a:t>aplicación</a:t>
            </a:r>
            <a:br>
              <a:rPr lang="es-ES" dirty="0"/>
            </a:br>
            <a:endParaRPr lang="es-ES" dirty="0"/>
          </a:p>
        </p:txBody>
      </p:sp>
      <p:pic>
        <p:nvPicPr>
          <p:cNvPr id="21" name="Marcador de posición de imagen 20">
            <a:extLst>
              <a:ext uri="{FF2B5EF4-FFF2-40B4-BE49-F238E27FC236}">
                <a16:creationId xmlns:a16="http://schemas.microsoft.com/office/drawing/2014/main" id="{2FE56F68-F195-4250-B477-5AAA965A1847}"/>
              </a:ext>
            </a:extLst>
          </p:cNvPr>
          <p:cNvPicPr>
            <a:picLocks noGrp="1" noChangeAspect="1"/>
          </p:cNvPicPr>
          <p:nvPr>
            <p:ph type="pic" sz="quarter" idx="13"/>
          </p:nvPr>
        </p:nvPicPr>
        <p:blipFill>
          <a:blip r:embed="rId4"/>
          <a:srcRect l="13599" r="13599"/>
          <a:stretch>
            <a:fillRect/>
          </a:stretch>
        </p:blipFill>
        <p:spPr>
          <a:xfrm>
            <a:off x="5884648" y="0"/>
            <a:ext cx="6307353" cy="5780372"/>
          </a:xfrm>
        </p:spPr>
      </p:pic>
      <p:pic>
        <p:nvPicPr>
          <p:cNvPr id="22" name="Imagen 21">
            <a:extLst>
              <a:ext uri="{FF2B5EF4-FFF2-40B4-BE49-F238E27FC236}">
                <a16:creationId xmlns:a16="http://schemas.microsoft.com/office/drawing/2014/main" id="{F28E03B0-4C43-4C25-AE0E-171705C57953}"/>
              </a:ext>
            </a:extLst>
          </p:cNvPr>
          <p:cNvPicPr>
            <a:picLocks noChangeAspect="1"/>
          </p:cNvPicPr>
          <p:nvPr/>
        </p:nvPicPr>
        <p:blipFill rotWithShape="1">
          <a:blip r:embed="rId5"/>
          <a:srcRect l="25982" t="73810" r="64822" b="19365"/>
          <a:stretch/>
        </p:blipFill>
        <p:spPr>
          <a:xfrm>
            <a:off x="396197" y="6139544"/>
            <a:ext cx="1121229" cy="643922"/>
          </a:xfrm>
          <a:prstGeom prst="rect">
            <a:avLst/>
          </a:prstGeom>
        </p:spPr>
      </p:pic>
      <p:sp>
        <p:nvSpPr>
          <p:cNvPr id="23" name="Marcador de contenido 2">
            <a:extLst>
              <a:ext uri="{FF2B5EF4-FFF2-40B4-BE49-F238E27FC236}">
                <a16:creationId xmlns:a16="http://schemas.microsoft.com/office/drawing/2014/main" id="{8064AF6E-D410-42BE-B614-A71929EE0429}"/>
              </a:ext>
            </a:extLst>
          </p:cNvPr>
          <p:cNvSpPr txBox="1">
            <a:spLocks/>
          </p:cNvSpPr>
          <p:nvPr/>
        </p:nvSpPr>
        <p:spPr>
          <a:xfrm>
            <a:off x="497457" y="3777343"/>
            <a:ext cx="4060370" cy="2362201"/>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s-ES" sz="1600" dirty="0"/>
              <a:t>Se contará con visión artificial para el reconocimiento de las diferentes piezas, estas estarán sobre una plataforma especial, capaz de vibrar para separarlas sin que se superpongan en las imágenes. Además, habrá una bandeja especial para colocar cada tipo de pieza por separado en su correspondiente compartimiento.</a:t>
            </a:r>
            <a:endParaRPr lang="es-ES" sz="1200" dirty="0"/>
          </a:p>
        </p:txBody>
      </p:sp>
    </p:spTree>
    <p:extLst>
      <p:ext uri="{BB962C8B-B14F-4D97-AF65-F5344CB8AC3E}">
        <p14:creationId xmlns:p14="http://schemas.microsoft.com/office/powerpoint/2010/main" val="433561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097641D6-D252-4E62-B891-5F9C65DF9952}"/>
              </a:ext>
            </a:extLst>
          </p:cNvPr>
          <p:cNvSpPr>
            <a:spLocks noGrp="1"/>
          </p:cNvSpPr>
          <p:nvPr>
            <p:ph type="title"/>
          </p:nvPr>
        </p:nvSpPr>
        <p:spPr>
          <a:xfrm>
            <a:off x="221460" y="499595"/>
            <a:ext cx="4937211" cy="1325563"/>
          </a:xfrm>
        </p:spPr>
        <p:txBody>
          <a:bodyPr/>
          <a:lstStyle/>
          <a:p>
            <a:pPr algn="ctr"/>
            <a:r>
              <a:rPr lang="es-ES" dirty="0"/>
              <a:t>sensores</a:t>
            </a:r>
            <a:endParaRPr lang="es-AR" dirty="0"/>
          </a:p>
        </p:txBody>
      </p:sp>
      <mc:AlternateContent xmlns:mc="http://schemas.openxmlformats.org/markup-compatibility/2006" xmlns:a14="http://schemas.microsoft.com/office/drawing/2010/main">
        <mc:Choice Requires="a14">
          <p:sp>
            <p:nvSpPr>
              <p:cNvPr id="12" name="Marcador de contenido 11">
                <a:extLst>
                  <a:ext uri="{FF2B5EF4-FFF2-40B4-BE49-F238E27FC236}">
                    <a16:creationId xmlns:a16="http://schemas.microsoft.com/office/drawing/2014/main" id="{31E497EB-ECDD-444A-81D9-67A337B04846}"/>
                  </a:ext>
                </a:extLst>
              </p:cNvPr>
              <p:cNvSpPr>
                <a:spLocks noGrp="1"/>
              </p:cNvSpPr>
              <p:nvPr>
                <p:ph idx="1"/>
              </p:nvPr>
            </p:nvSpPr>
            <p:spPr>
              <a:xfrm>
                <a:off x="221460" y="1825158"/>
                <a:ext cx="4914189" cy="4351338"/>
              </a:xfrm>
            </p:spPr>
            <p:txBody>
              <a:bodyPr/>
              <a:lstStyle/>
              <a:p>
                <a:pPr marL="0" indent="0" algn="ctr">
                  <a:lnSpc>
                    <a:spcPct val="110000"/>
                  </a:lnSpc>
                  <a:buNone/>
                </a:pPr>
                <a:r>
                  <a:rPr lang="es-ES" sz="2000" dirty="0"/>
                  <a:t>Dos detectores ópticos de barrera (TCST2103) como fin de carrera de la primera articulación para realizar el </a:t>
                </a:r>
                <a:r>
                  <a:rPr lang="es-ES" sz="2000" dirty="0" err="1"/>
                  <a:t>homing</a:t>
                </a:r>
                <a:r>
                  <a:rPr lang="es-ES" sz="2000" dirty="0"/>
                  <a:t>, uno para indicar el final a </a:t>
                </a: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𝑞</m:t>
                        </m:r>
                      </m:e>
                      <m:sub>
                        <m:r>
                          <a:rPr lang="es-ES" sz="2000" i="1">
                            <a:latin typeface="Cambria Math" panose="02040503050406030204" pitchFamily="18" charset="0"/>
                          </a:rPr>
                          <m:t>1</m:t>
                        </m:r>
                      </m:sub>
                    </m:sSub>
                    <m:r>
                      <a:rPr lang="es-ES" sz="2000" i="1">
                        <a:latin typeface="Cambria Math" panose="02040503050406030204" pitchFamily="18" charset="0"/>
                      </a:rPr>
                      <m:t>=0</m:t>
                    </m:r>
                  </m:oMath>
                </a14:m>
                <a:r>
                  <a:rPr lang="es-ES" sz="2000" dirty="0"/>
                  <a:t> y otro por si la rotación intenta ir hacia cero para un lado donde hay un límite físico, entonces se colocará en </a:t>
                </a: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𝑞</m:t>
                        </m:r>
                      </m:e>
                      <m:sub>
                        <m:r>
                          <a:rPr lang="es-ES" sz="2000" i="1">
                            <a:latin typeface="Cambria Math" panose="02040503050406030204" pitchFamily="18" charset="0"/>
                          </a:rPr>
                          <m:t>1</m:t>
                        </m:r>
                      </m:sub>
                    </m:sSub>
                    <m:r>
                      <a:rPr lang="es-ES" sz="2000" i="1">
                        <a:latin typeface="Cambria Math" panose="02040503050406030204" pitchFamily="18" charset="0"/>
                      </a:rPr>
                      <m:t>=</m:t>
                    </m:r>
                    <m:r>
                      <a:rPr lang="es-ES" sz="2000" i="1">
                        <a:latin typeface="Cambria Math" panose="02040503050406030204" pitchFamily="18" charset="0"/>
                      </a:rPr>
                      <m:t>𝜋</m:t>
                    </m:r>
                  </m:oMath>
                </a14:m>
                <a:r>
                  <a:rPr lang="es-ES" sz="2000" dirty="0"/>
                  <a:t>.</a:t>
                </a:r>
                <a:endParaRPr lang="es-AR" sz="2000" dirty="0"/>
              </a:p>
              <a:p>
                <a:pPr marL="0" indent="0" algn="ctr">
                  <a:lnSpc>
                    <a:spcPct val="110000"/>
                  </a:lnSpc>
                  <a:buNone/>
                </a:pPr>
                <a:r>
                  <a:rPr lang="es-ES" sz="2000" dirty="0"/>
                  <a:t>Seis finales de carrera del tipo </a:t>
                </a:r>
                <a:r>
                  <a:rPr lang="es-AR" sz="2000" dirty="0" err="1"/>
                  <a:t>Microswitch</a:t>
                </a:r>
                <a:r>
                  <a:rPr lang="es-AR" sz="2000" dirty="0"/>
                  <a:t> Pulsador Interruptor V-5F932DN. </a:t>
                </a:r>
              </a:p>
              <a:p>
                <a:pPr marL="0" indent="0" algn="ctr">
                  <a:lnSpc>
                    <a:spcPct val="110000"/>
                  </a:lnSpc>
                  <a:buNone/>
                </a:pPr>
                <a:r>
                  <a:rPr lang="es-ES" sz="2000" dirty="0"/>
                  <a:t>Por último, para el sistema de visión artificial, colocaremos una Cámara Raspberry pi HD.</a:t>
                </a:r>
                <a:endParaRPr lang="es-AR" sz="2000" dirty="0"/>
              </a:p>
              <a:p>
                <a:endParaRPr lang="es-AR" dirty="0"/>
              </a:p>
            </p:txBody>
          </p:sp>
        </mc:Choice>
        <mc:Fallback xmlns="">
          <p:sp>
            <p:nvSpPr>
              <p:cNvPr id="12" name="Marcador de contenido 11">
                <a:extLst>
                  <a:ext uri="{FF2B5EF4-FFF2-40B4-BE49-F238E27FC236}">
                    <a16:creationId xmlns:a16="http://schemas.microsoft.com/office/drawing/2014/main" id="{31E497EB-ECDD-444A-81D9-67A337B04846}"/>
                  </a:ext>
                </a:extLst>
              </p:cNvPr>
              <p:cNvSpPr>
                <a:spLocks noGrp="1" noRot="1" noChangeAspect="1" noMove="1" noResize="1" noEditPoints="1" noAdjustHandles="1" noChangeArrowheads="1" noChangeShapeType="1" noTextEdit="1"/>
              </p:cNvSpPr>
              <p:nvPr>
                <p:ph idx="1"/>
              </p:nvPr>
            </p:nvSpPr>
            <p:spPr>
              <a:xfrm>
                <a:off x="221460" y="1825158"/>
                <a:ext cx="4914189" cy="4351338"/>
              </a:xfrm>
              <a:blipFill>
                <a:blip r:embed="rId2"/>
                <a:stretch>
                  <a:fillRect l="-3102" t="-1541" r="-4218"/>
                </a:stretch>
              </a:blipFill>
            </p:spPr>
            <p:txBody>
              <a:bodyPr/>
              <a:lstStyle/>
              <a:p>
                <a:r>
                  <a:rPr lang="es-AR">
                    <a:noFill/>
                  </a:rPr>
                  <a:t> </a:t>
                </a:r>
              </a:p>
            </p:txBody>
          </p:sp>
        </mc:Fallback>
      </mc:AlternateContent>
      <p:sp>
        <p:nvSpPr>
          <p:cNvPr id="5" name="Marcador de número de diapositiva 4">
            <a:extLst>
              <a:ext uri="{FF2B5EF4-FFF2-40B4-BE49-F238E27FC236}">
                <a16:creationId xmlns:a16="http://schemas.microsoft.com/office/drawing/2014/main" id="{05EC367F-5192-4F8C-8A82-0F00EAF8615D}"/>
              </a:ext>
            </a:extLst>
          </p:cNvPr>
          <p:cNvSpPr>
            <a:spLocks noGrp="1"/>
          </p:cNvSpPr>
          <p:nvPr>
            <p:ph type="sldNum" sz="quarter" idx="12"/>
          </p:nvPr>
        </p:nvSpPr>
        <p:spPr/>
        <p:txBody>
          <a:bodyPr/>
          <a:lstStyle/>
          <a:p>
            <a:pPr rtl="0"/>
            <a:fld id="{9EC71654-96A5-4280-94F3-931C61A9F92C}" type="slidenum">
              <a:rPr lang="es-ES" noProof="0" smtClean="0"/>
              <a:pPr rtl="0"/>
              <a:t>30</a:t>
            </a:fld>
            <a:endParaRPr lang="es-ES" noProof="0" dirty="0"/>
          </a:p>
        </p:txBody>
      </p:sp>
      <p:pic>
        <p:nvPicPr>
          <p:cNvPr id="17" name="Marcador de posición de imagen 16">
            <a:extLst>
              <a:ext uri="{FF2B5EF4-FFF2-40B4-BE49-F238E27FC236}">
                <a16:creationId xmlns:a16="http://schemas.microsoft.com/office/drawing/2014/main" id="{E53BE33C-EEE3-4F0B-B9C3-B72A639AA62B}"/>
              </a:ext>
            </a:extLst>
          </p:cNvPr>
          <p:cNvPicPr>
            <a:picLocks noGrp="1" noChangeAspect="1"/>
          </p:cNvPicPr>
          <p:nvPr>
            <p:ph type="pic" sz="quarter" idx="13"/>
          </p:nvPr>
        </p:nvPicPr>
        <p:blipFill>
          <a:blip r:embed="rId3"/>
          <a:srcRect l="4598" r="4598"/>
          <a:stretch>
            <a:fillRect/>
          </a:stretch>
        </p:blipFill>
        <p:spPr/>
      </p:pic>
      <p:pic>
        <p:nvPicPr>
          <p:cNvPr id="19" name="Imagen 18">
            <a:extLst>
              <a:ext uri="{FF2B5EF4-FFF2-40B4-BE49-F238E27FC236}">
                <a16:creationId xmlns:a16="http://schemas.microsoft.com/office/drawing/2014/main" id="{B7DC77CA-FA1D-43A5-B278-131698676692}"/>
              </a:ext>
            </a:extLst>
          </p:cNvPr>
          <p:cNvPicPr>
            <a:picLocks noChangeAspect="1"/>
          </p:cNvPicPr>
          <p:nvPr/>
        </p:nvPicPr>
        <p:blipFill rotWithShape="1">
          <a:blip r:embed="rId4"/>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496341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ECF8619-36E0-418C-B5BE-CB912BA3FC71}"/>
              </a:ext>
            </a:extLst>
          </p:cNvPr>
          <p:cNvSpPr>
            <a:spLocks noGrp="1"/>
          </p:cNvSpPr>
          <p:nvPr>
            <p:ph type="title"/>
          </p:nvPr>
        </p:nvSpPr>
        <p:spPr/>
        <p:txBody>
          <a:bodyPr/>
          <a:lstStyle/>
          <a:p>
            <a:r>
              <a:rPr lang="es-ES" dirty="0"/>
              <a:t>conclusión</a:t>
            </a:r>
            <a:endParaRPr lang="es-AR" dirty="0"/>
          </a:p>
        </p:txBody>
      </p:sp>
      <p:sp>
        <p:nvSpPr>
          <p:cNvPr id="4" name="Marcador de número de diapositiva 3">
            <a:extLst>
              <a:ext uri="{FF2B5EF4-FFF2-40B4-BE49-F238E27FC236}">
                <a16:creationId xmlns:a16="http://schemas.microsoft.com/office/drawing/2014/main" id="{3AAF42C1-8BFF-4902-87E6-AA56E3B1C27E}"/>
              </a:ext>
            </a:extLst>
          </p:cNvPr>
          <p:cNvSpPr>
            <a:spLocks noGrp="1"/>
          </p:cNvSpPr>
          <p:nvPr>
            <p:ph type="sldNum" sz="quarter" idx="12"/>
          </p:nvPr>
        </p:nvSpPr>
        <p:spPr/>
        <p:txBody>
          <a:bodyPr/>
          <a:lstStyle/>
          <a:p>
            <a:pPr rtl="0"/>
            <a:fld id="{9EC71654-96A5-4280-94F3-931C61A9F92C}" type="slidenum">
              <a:rPr lang="es-ES" noProof="0" smtClean="0"/>
              <a:pPr rtl="0"/>
              <a:t>31</a:t>
            </a:fld>
            <a:endParaRPr lang="es-ES" noProof="0" dirty="0"/>
          </a:p>
        </p:txBody>
      </p:sp>
      <p:sp>
        <p:nvSpPr>
          <p:cNvPr id="7" name="Marcador de texto 6">
            <a:extLst>
              <a:ext uri="{FF2B5EF4-FFF2-40B4-BE49-F238E27FC236}">
                <a16:creationId xmlns:a16="http://schemas.microsoft.com/office/drawing/2014/main" id="{F99A4947-207B-40C1-B563-05271769A9E6}"/>
              </a:ext>
            </a:extLst>
          </p:cNvPr>
          <p:cNvSpPr>
            <a:spLocks noGrp="1"/>
          </p:cNvSpPr>
          <p:nvPr>
            <p:ph type="body" idx="1"/>
          </p:nvPr>
        </p:nvSpPr>
        <p:spPr>
          <a:xfrm>
            <a:off x="848096" y="1429536"/>
            <a:ext cx="10515600" cy="5099630"/>
          </a:xfrm>
        </p:spPr>
        <p:txBody>
          <a:bodyPr>
            <a:normAutofit lnSpcReduction="10000"/>
          </a:bodyPr>
          <a:lstStyle/>
          <a:p>
            <a:r>
              <a:rPr lang="es-ES" dirty="0"/>
              <a:t>Se logró implementar correctamente los conceptos aprendidos en clase, la simulación muestra un robot eficiente y que cumple con la tarea asignada dentro de los parámetros solicitados. </a:t>
            </a:r>
          </a:p>
          <a:p>
            <a:r>
              <a:rPr lang="es-ES" dirty="0"/>
              <a:t>Todo esto fue también gracias a la implementación de un método para optimizar la trayectoria, donde se optaba por la solución más cercana a la posición anterior, disminuyendo el tiempo de trabajo y la velocidad requerida. </a:t>
            </a:r>
          </a:p>
          <a:p>
            <a:r>
              <a:rPr lang="es-ES" dirty="0"/>
              <a:t>El cálculo de trayectoria nos dio precisión al llegar a las posiciones deseadas y también nos permitió evadir obstáculos en el espacio de trabajo, sin exceder velocidades máximas.</a:t>
            </a:r>
            <a:endParaRPr lang="es-AR" dirty="0"/>
          </a:p>
          <a:p>
            <a:r>
              <a:rPr lang="es-ES" dirty="0"/>
              <a:t>Por otro lado, se pudo realizar un diseño que se adapta a las necesidades de la aplicación, con materiales y elementos reciclados, obteniendo un bajo costo de construcción.</a:t>
            </a:r>
          </a:p>
          <a:p>
            <a:r>
              <a:rPr lang="es-ES" dirty="0"/>
              <a:t> También fue pensado para minimizar el peso total, especialmente la parte que se encuentra en voladizo y para que las articulaciones soporten el menor momento posible, ya que genera muchos problemas de inercia.</a:t>
            </a:r>
            <a:endParaRPr lang="es-AR" dirty="0"/>
          </a:p>
          <a:p>
            <a:r>
              <a:rPr lang="es-ES" dirty="0"/>
              <a:t>Como el diseño aún se encuentra en desarrollo, nuestro futuro trabajo será terminar la revisión del mismo, imprimirlo, ensamblarlo y testear su funcionamiento. </a:t>
            </a:r>
          </a:p>
          <a:p>
            <a:r>
              <a:rPr lang="es-ES" dirty="0"/>
              <a:t>Aún se debe verificar si los actuadores son los correctos para esta aplicación. También se debe agregar el reconocimiento por visión artificial y calibrar la electrónica que controla los actuadores. </a:t>
            </a:r>
            <a:endParaRPr lang="es-AR" dirty="0"/>
          </a:p>
          <a:p>
            <a:r>
              <a:rPr lang="es-ES" dirty="0"/>
              <a:t>Otro punto a testear es la combinación de partes impresas en 3D y los perfiles de aluminio, para verificar el rendimiento.</a:t>
            </a:r>
            <a:endParaRPr lang="es-AR" dirty="0"/>
          </a:p>
          <a:p>
            <a:r>
              <a:rPr lang="es-ES" dirty="0"/>
              <a:t> </a:t>
            </a:r>
            <a:endParaRPr lang="es-AR" dirty="0"/>
          </a:p>
          <a:p>
            <a:endParaRPr lang="es-AR" dirty="0"/>
          </a:p>
        </p:txBody>
      </p:sp>
      <p:pic>
        <p:nvPicPr>
          <p:cNvPr id="8" name="Imagen 7">
            <a:extLst>
              <a:ext uri="{FF2B5EF4-FFF2-40B4-BE49-F238E27FC236}">
                <a16:creationId xmlns:a16="http://schemas.microsoft.com/office/drawing/2014/main" id="{270EAC7D-2FE8-480E-BFD3-AEE2C2B99F66}"/>
              </a:ext>
            </a:extLst>
          </p:cNvPr>
          <p:cNvPicPr>
            <a:picLocks noChangeAspect="1"/>
          </p:cNvPicPr>
          <p:nvPr/>
        </p:nvPicPr>
        <p:blipFill rotWithShape="1">
          <a:blip r:embed="rId2"/>
          <a:srcRect l="48761" t="62602" r="44586" b="32038"/>
          <a:stretch/>
        </p:blipFill>
        <p:spPr>
          <a:xfrm>
            <a:off x="1054100" y="6261100"/>
            <a:ext cx="914400" cy="414337"/>
          </a:xfrm>
          <a:prstGeom prst="rect">
            <a:avLst/>
          </a:prstGeom>
        </p:spPr>
      </p:pic>
      <p:pic>
        <p:nvPicPr>
          <p:cNvPr id="9" name="Imagen 8">
            <a:extLst>
              <a:ext uri="{FF2B5EF4-FFF2-40B4-BE49-F238E27FC236}">
                <a16:creationId xmlns:a16="http://schemas.microsoft.com/office/drawing/2014/main" id="{0F6F5A74-66E2-47DB-B74C-74D6C4FBF5AD}"/>
              </a:ext>
            </a:extLst>
          </p:cNvPr>
          <p:cNvPicPr>
            <a:picLocks noChangeAspect="1"/>
          </p:cNvPicPr>
          <p:nvPr/>
        </p:nvPicPr>
        <p:blipFill rotWithShape="1">
          <a:blip r:embed="rId2"/>
          <a:srcRect l="74063" t="22683" r="22292" b="73889"/>
          <a:stretch/>
        </p:blipFill>
        <p:spPr>
          <a:xfrm>
            <a:off x="255334" y="6261100"/>
            <a:ext cx="798766" cy="422460"/>
          </a:xfrm>
          <a:prstGeom prst="rect">
            <a:avLst/>
          </a:prstGeom>
        </p:spPr>
      </p:pic>
    </p:spTree>
    <p:extLst>
      <p:ext uri="{BB962C8B-B14F-4D97-AF65-F5344CB8AC3E}">
        <p14:creationId xmlns:p14="http://schemas.microsoft.com/office/powerpoint/2010/main" val="36618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0F9F51E-A3D5-4726-BACE-D5CDD8A46429}"/>
              </a:ext>
            </a:extLst>
          </p:cNvPr>
          <p:cNvSpPr>
            <a:spLocks noGrp="1"/>
          </p:cNvSpPr>
          <p:nvPr>
            <p:ph type="subTitle" idx="1"/>
          </p:nvPr>
        </p:nvSpPr>
        <p:spPr>
          <a:xfrm>
            <a:off x="6995780" y="4509468"/>
            <a:ext cx="4540440" cy="503167"/>
          </a:xfrm>
        </p:spPr>
        <p:txBody>
          <a:bodyPr rtlCol="0"/>
          <a:lstStyle/>
          <a:p>
            <a:pPr rtl="0"/>
            <a:r>
              <a:rPr lang="es-ES" dirty="0"/>
              <a:t>claribelmanzano@Gmail.com</a:t>
            </a:r>
          </a:p>
        </p:txBody>
      </p:sp>
      <p:sp>
        <p:nvSpPr>
          <p:cNvPr id="5" name="Marcador de texto 4">
            <a:extLst>
              <a:ext uri="{FF2B5EF4-FFF2-40B4-BE49-F238E27FC236}">
                <a16:creationId xmlns:a16="http://schemas.microsoft.com/office/drawing/2014/main" id="{F91501E1-4EA1-44EB-AF62-6F74678A2331}"/>
              </a:ext>
            </a:extLst>
          </p:cNvPr>
          <p:cNvSpPr>
            <a:spLocks noGrp="1"/>
          </p:cNvSpPr>
          <p:nvPr>
            <p:ph type="body" sz="quarter" idx="11"/>
          </p:nvPr>
        </p:nvSpPr>
        <p:spPr/>
        <p:txBody>
          <a:bodyPr rtlCol="0"/>
          <a:lstStyle/>
          <a:p>
            <a:pPr rtl="0"/>
            <a:r>
              <a:rPr lang="es-ES" dirty="0"/>
              <a:t>Agradecimientos a Nicolás baca </a:t>
            </a:r>
            <a:r>
              <a:rPr lang="es-ES" dirty="0" err="1"/>
              <a:t>coria</a:t>
            </a:r>
            <a:endParaRPr lang="es-ES" dirty="0">
              <a:hlinkClick r:id="rId3"/>
            </a:endParaRPr>
          </a:p>
        </p:txBody>
      </p:sp>
      <p:sp>
        <p:nvSpPr>
          <p:cNvPr id="7" name="Título 6">
            <a:extLst>
              <a:ext uri="{FF2B5EF4-FFF2-40B4-BE49-F238E27FC236}">
                <a16:creationId xmlns:a16="http://schemas.microsoft.com/office/drawing/2014/main" id="{39B0EC6D-03DD-4CEE-9979-34A964DCA45D}"/>
              </a:ext>
            </a:extLst>
          </p:cNvPr>
          <p:cNvSpPr>
            <a:spLocks noGrp="1"/>
          </p:cNvSpPr>
          <p:nvPr>
            <p:ph type="title"/>
          </p:nvPr>
        </p:nvSpPr>
        <p:spPr/>
        <p:txBody>
          <a:bodyPr rtlCol="0"/>
          <a:lstStyle/>
          <a:p>
            <a:pPr rtl="0"/>
            <a:r>
              <a:rPr lang="es-ES" dirty="0"/>
              <a:t>Gracias</a:t>
            </a:r>
          </a:p>
        </p:txBody>
      </p:sp>
      <p:pic>
        <p:nvPicPr>
          <p:cNvPr id="6" name="Imagen 5">
            <a:extLst>
              <a:ext uri="{FF2B5EF4-FFF2-40B4-BE49-F238E27FC236}">
                <a16:creationId xmlns:a16="http://schemas.microsoft.com/office/drawing/2014/main" id="{79E57D96-5388-4804-9081-4A87668A2165}"/>
              </a:ext>
            </a:extLst>
          </p:cNvPr>
          <p:cNvPicPr>
            <a:picLocks noChangeAspect="1"/>
          </p:cNvPicPr>
          <p:nvPr/>
        </p:nvPicPr>
        <p:blipFill rotWithShape="1">
          <a:blip r:embed="rId4"/>
          <a:srcRect l="53559" t="27177" r="42903" b="65505"/>
          <a:stretch/>
        </p:blipFill>
        <p:spPr>
          <a:xfrm>
            <a:off x="6082762" y="1671747"/>
            <a:ext cx="3638457" cy="957153"/>
          </a:xfrm>
          <a:prstGeom prst="rect">
            <a:avLst/>
          </a:prstGeom>
        </p:spPr>
      </p:pic>
      <p:pic>
        <p:nvPicPr>
          <p:cNvPr id="9" name="Marcador de posición de imagen 8">
            <a:extLst>
              <a:ext uri="{FF2B5EF4-FFF2-40B4-BE49-F238E27FC236}">
                <a16:creationId xmlns:a16="http://schemas.microsoft.com/office/drawing/2014/main" id="{2D4EC598-C94F-40F7-BE8A-3AF836C94D5F}"/>
              </a:ext>
            </a:extLst>
          </p:cNvPr>
          <p:cNvPicPr>
            <a:picLocks noGrp="1" noChangeAspect="1"/>
          </p:cNvPicPr>
          <p:nvPr>
            <p:ph type="pic" sz="quarter" idx="10"/>
          </p:nvPr>
        </p:nvPicPr>
        <p:blipFill>
          <a:blip r:embed="rId5"/>
          <a:srcRect t="76" b="76"/>
          <a:stretch>
            <a:fillRect/>
          </a:stretch>
        </p:blipFill>
        <p:spPr/>
      </p:pic>
    </p:spTree>
    <p:extLst>
      <p:ext uri="{BB962C8B-B14F-4D97-AF65-F5344CB8AC3E}">
        <p14:creationId xmlns:p14="http://schemas.microsoft.com/office/powerpoint/2010/main" val="292880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A9A18-93E0-4615-B7AA-B8C8FBB14464}"/>
              </a:ext>
            </a:extLst>
          </p:cNvPr>
          <p:cNvSpPr>
            <a:spLocks noGrp="1"/>
          </p:cNvSpPr>
          <p:nvPr>
            <p:ph type="title"/>
          </p:nvPr>
        </p:nvSpPr>
        <p:spPr>
          <a:xfrm>
            <a:off x="155700" y="679828"/>
            <a:ext cx="4937211" cy="488941"/>
          </a:xfrm>
        </p:spPr>
        <p:txBody>
          <a:bodyPr rtlCol="0"/>
          <a:lstStyle/>
          <a:p>
            <a:pPr lvl="1" algn="ctr"/>
            <a:r>
              <a:rPr lang="es-ES" sz="2400" b="1" dirty="0"/>
              <a:t>PRESENTACIÓN TECNICA</a:t>
            </a:r>
            <a:endParaRPr lang="es-AR" sz="2400" b="1"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B91B32C0-5E61-447F-9557-57AF415D6FE9}"/>
                  </a:ext>
                </a:extLst>
              </p:cNvPr>
              <p:cNvSpPr>
                <a:spLocks noGrp="1"/>
              </p:cNvSpPr>
              <p:nvPr>
                <p:ph idx="1"/>
              </p:nvPr>
            </p:nvSpPr>
            <p:spPr>
              <a:xfrm>
                <a:off x="548793" y="1386277"/>
                <a:ext cx="4151027" cy="4085446"/>
              </a:xfrm>
            </p:spPr>
            <p:txBody>
              <a:bodyPr rtlCol="0"/>
              <a:lstStyle/>
              <a:p>
                <a:pPr marL="0" indent="0" algn="ctr">
                  <a:lnSpc>
                    <a:spcPct val="110000"/>
                  </a:lnSpc>
                  <a:buNone/>
                </a:pPr>
                <a:r>
                  <a:rPr lang="es-ES" sz="1600" dirty="0"/>
                  <a:t>El brazo BOLDO es un robot serie de tipo SCARA, con una configuración cinemática RRPR.</a:t>
                </a:r>
              </a:p>
              <a:p>
                <a:pPr marL="0" indent="0" algn="ctr">
                  <a:lnSpc>
                    <a:spcPct val="110000"/>
                  </a:lnSpc>
                  <a:buNone/>
                </a:pPr>
                <a:r>
                  <a:rPr lang="es-ES" sz="1600" dirty="0"/>
                  <a:t>La primera articulación, límites de trabajo:  </a:t>
                </a:r>
                <a14:m>
                  <m:oMath xmlns:m="http://schemas.openxmlformats.org/officeDocument/2006/math">
                    <m:f>
                      <m:fPr>
                        <m:ctrlPr>
                          <a:rPr lang="es-AR" sz="1600" i="1">
                            <a:latin typeface="Cambria Math" panose="02040503050406030204" pitchFamily="18" charset="0"/>
                          </a:rPr>
                        </m:ctrlPr>
                      </m:fPr>
                      <m:num>
                        <m:r>
                          <a:rPr lang="es-ES" sz="1600" i="1">
                            <a:latin typeface="Cambria Math" panose="02040503050406030204" pitchFamily="18" charset="0"/>
                          </a:rPr>
                          <m:t>3</m:t>
                        </m:r>
                      </m:num>
                      <m:den>
                        <m:r>
                          <a:rPr lang="es-ES" sz="1600" i="1">
                            <a:latin typeface="Cambria Math" panose="02040503050406030204" pitchFamily="18" charset="0"/>
                          </a:rPr>
                          <m:t>2</m:t>
                        </m:r>
                      </m:den>
                    </m:f>
                    <m:r>
                      <a:rPr lang="es-ES" sz="1600" i="1">
                        <a:latin typeface="Cambria Math" panose="02040503050406030204" pitchFamily="18" charset="0"/>
                      </a:rPr>
                      <m:t>𝜋</m:t>
                    </m:r>
                    <m:r>
                      <a:rPr lang="es-ES" sz="1600" i="1">
                        <a:latin typeface="Cambria Math" panose="02040503050406030204" pitchFamily="18" charset="0"/>
                      </a:rPr>
                      <m:t>&gt;</m:t>
                    </m:r>
                    <m:sSub>
                      <m:sSubPr>
                        <m:ctrlPr>
                          <a:rPr lang="es-AR" sz="1600" i="1">
                            <a:latin typeface="Cambria Math" panose="02040503050406030204" pitchFamily="18" charset="0"/>
                          </a:rPr>
                        </m:ctrlPr>
                      </m:sSubPr>
                      <m:e>
                        <m:r>
                          <a:rPr lang="es-ES" sz="1600" i="1">
                            <a:latin typeface="Cambria Math" panose="02040503050406030204" pitchFamily="18" charset="0"/>
                          </a:rPr>
                          <m:t>𝑞</m:t>
                        </m:r>
                      </m:e>
                      <m:sub>
                        <m:r>
                          <a:rPr lang="es-ES" sz="1600" i="1">
                            <a:latin typeface="Cambria Math" panose="02040503050406030204" pitchFamily="18" charset="0"/>
                          </a:rPr>
                          <m:t>1</m:t>
                        </m:r>
                      </m:sub>
                    </m:sSub>
                    <m:r>
                      <a:rPr lang="es-ES" sz="1600" i="1">
                        <a:latin typeface="Cambria Math" panose="02040503050406030204" pitchFamily="18" charset="0"/>
                      </a:rPr>
                      <m:t>&gt;−</m:t>
                    </m:r>
                    <m:f>
                      <m:fPr>
                        <m:ctrlPr>
                          <a:rPr lang="es-AR" sz="1600" i="1">
                            <a:latin typeface="Cambria Math" panose="02040503050406030204" pitchFamily="18" charset="0"/>
                          </a:rPr>
                        </m:ctrlPr>
                      </m:fPr>
                      <m:num>
                        <m:r>
                          <a:rPr lang="es-ES" sz="1600" i="1">
                            <a:latin typeface="Cambria Math" panose="02040503050406030204" pitchFamily="18" charset="0"/>
                          </a:rPr>
                          <m:t>3</m:t>
                        </m:r>
                      </m:num>
                      <m:den>
                        <m:r>
                          <a:rPr lang="es-ES" sz="1600" i="1">
                            <a:latin typeface="Cambria Math" panose="02040503050406030204" pitchFamily="18" charset="0"/>
                          </a:rPr>
                          <m:t>2</m:t>
                        </m:r>
                      </m:den>
                    </m:f>
                    <m:r>
                      <a:rPr lang="es-ES" sz="1600" i="1">
                        <a:latin typeface="Cambria Math" panose="02040503050406030204" pitchFamily="18" charset="0"/>
                      </a:rPr>
                      <m:t>𝜋</m:t>
                    </m:r>
                  </m:oMath>
                </a14:m>
                <a:r>
                  <a:rPr lang="es-ES" sz="1600" dirty="0"/>
                  <a:t>, entonces, nuestro espacio de trabajo se superpone y allí tendremos dos ángulos diferentes para una misma posición. </a:t>
                </a:r>
                <a:endParaRPr lang="es-AR" sz="1600" dirty="0"/>
              </a:p>
              <a:p>
                <a:pPr marL="0" indent="0" algn="ctr">
                  <a:lnSpc>
                    <a:spcPct val="110000"/>
                  </a:lnSpc>
                  <a:buNone/>
                </a:pPr>
                <a:r>
                  <a:rPr lang="es-ES" sz="1600" dirty="0"/>
                  <a:t>Segunda articulación:  </a:t>
                </a:r>
                <a14:m>
                  <m:oMath xmlns:m="http://schemas.openxmlformats.org/officeDocument/2006/math">
                    <m:f>
                      <m:fPr>
                        <m:ctrlPr>
                          <a:rPr lang="es-AR" sz="1600" i="1">
                            <a:latin typeface="Cambria Math" panose="02040503050406030204" pitchFamily="18" charset="0"/>
                          </a:rPr>
                        </m:ctrlPr>
                      </m:fPr>
                      <m:num>
                        <m:r>
                          <a:rPr lang="es-ES" sz="1600" i="1">
                            <a:latin typeface="Cambria Math" panose="02040503050406030204" pitchFamily="18" charset="0"/>
                          </a:rPr>
                          <m:t>2</m:t>
                        </m:r>
                      </m:num>
                      <m:den>
                        <m:r>
                          <a:rPr lang="es-ES" sz="1600" i="1">
                            <a:latin typeface="Cambria Math" panose="02040503050406030204" pitchFamily="18" charset="0"/>
                          </a:rPr>
                          <m:t>3</m:t>
                        </m:r>
                      </m:den>
                    </m:f>
                    <m:r>
                      <a:rPr lang="es-ES" sz="1600" i="1">
                        <a:latin typeface="Cambria Math" panose="02040503050406030204" pitchFamily="18" charset="0"/>
                      </a:rPr>
                      <m:t>𝜋</m:t>
                    </m:r>
                    <m:r>
                      <a:rPr lang="es-ES" sz="1600" i="1">
                        <a:latin typeface="Cambria Math" panose="02040503050406030204" pitchFamily="18" charset="0"/>
                      </a:rPr>
                      <m:t>&gt;</m:t>
                    </m:r>
                    <m:sSub>
                      <m:sSubPr>
                        <m:ctrlPr>
                          <a:rPr lang="es-AR" sz="1600" i="1">
                            <a:latin typeface="Cambria Math" panose="02040503050406030204" pitchFamily="18" charset="0"/>
                          </a:rPr>
                        </m:ctrlPr>
                      </m:sSubPr>
                      <m:e>
                        <m:r>
                          <a:rPr lang="es-ES" sz="1600" i="1">
                            <a:latin typeface="Cambria Math" panose="02040503050406030204" pitchFamily="18" charset="0"/>
                          </a:rPr>
                          <m:t>𝑞</m:t>
                        </m:r>
                      </m:e>
                      <m:sub>
                        <m:r>
                          <a:rPr lang="es-ES" sz="1600" i="1">
                            <a:latin typeface="Cambria Math" panose="02040503050406030204" pitchFamily="18" charset="0"/>
                          </a:rPr>
                          <m:t>2</m:t>
                        </m:r>
                      </m:sub>
                    </m:sSub>
                    <m:r>
                      <a:rPr lang="es-ES" sz="1600" i="1">
                        <a:latin typeface="Cambria Math" panose="02040503050406030204" pitchFamily="18" charset="0"/>
                      </a:rPr>
                      <m:t>&gt;−</m:t>
                    </m:r>
                    <m:f>
                      <m:fPr>
                        <m:ctrlPr>
                          <a:rPr lang="es-AR" sz="1600" i="1">
                            <a:latin typeface="Cambria Math" panose="02040503050406030204" pitchFamily="18" charset="0"/>
                          </a:rPr>
                        </m:ctrlPr>
                      </m:fPr>
                      <m:num>
                        <m:r>
                          <a:rPr lang="es-ES" sz="1600" i="1">
                            <a:latin typeface="Cambria Math" panose="02040503050406030204" pitchFamily="18" charset="0"/>
                          </a:rPr>
                          <m:t>2</m:t>
                        </m:r>
                      </m:num>
                      <m:den>
                        <m:r>
                          <a:rPr lang="es-ES" sz="1600" i="1">
                            <a:latin typeface="Cambria Math" panose="02040503050406030204" pitchFamily="18" charset="0"/>
                          </a:rPr>
                          <m:t>3</m:t>
                        </m:r>
                      </m:den>
                    </m:f>
                    <m:r>
                      <a:rPr lang="es-ES" sz="1600" i="1">
                        <a:latin typeface="Cambria Math" panose="02040503050406030204" pitchFamily="18" charset="0"/>
                      </a:rPr>
                      <m:t>𝜋</m:t>
                    </m:r>
                  </m:oMath>
                </a14:m>
                <a:r>
                  <a:rPr lang="es-ES" sz="1600" dirty="0"/>
                  <a:t>. </a:t>
                </a:r>
              </a:p>
              <a:p>
                <a:pPr marL="0" indent="0" algn="ctr">
                  <a:lnSpc>
                    <a:spcPct val="110000"/>
                  </a:lnSpc>
                  <a:buNone/>
                </a:pPr>
                <a:r>
                  <a:rPr lang="es-ES" sz="1600" dirty="0"/>
                  <a:t>Tercera articulación: </a:t>
                </a:r>
                <a14:m>
                  <m:oMath xmlns:m="http://schemas.openxmlformats.org/officeDocument/2006/math">
                    <m:r>
                      <a:rPr lang="es-ES" sz="1600" i="1">
                        <a:latin typeface="Cambria Math" panose="02040503050406030204" pitchFamily="18" charset="0"/>
                      </a:rPr>
                      <m:t>50</m:t>
                    </m:r>
                    <m:r>
                      <a:rPr lang="es-ES" sz="1600" b="0" i="1" smtClean="0">
                        <a:latin typeface="Cambria Math" panose="02040503050406030204" pitchFamily="18" charset="0"/>
                      </a:rPr>
                      <m:t>𝑚𝑚</m:t>
                    </m:r>
                    <m:r>
                      <a:rPr lang="es-ES" sz="1600" i="1">
                        <a:latin typeface="Cambria Math" panose="02040503050406030204" pitchFamily="18" charset="0"/>
                      </a:rPr>
                      <m:t>&gt;</m:t>
                    </m:r>
                    <m:sSub>
                      <m:sSubPr>
                        <m:ctrlPr>
                          <a:rPr lang="es-AR" sz="1600" i="1">
                            <a:latin typeface="Cambria Math" panose="02040503050406030204" pitchFamily="18" charset="0"/>
                          </a:rPr>
                        </m:ctrlPr>
                      </m:sSubPr>
                      <m:e>
                        <m:r>
                          <a:rPr lang="es-ES" sz="1600" i="1">
                            <a:latin typeface="Cambria Math" panose="02040503050406030204" pitchFamily="18" charset="0"/>
                          </a:rPr>
                          <m:t>𝑞</m:t>
                        </m:r>
                      </m:e>
                      <m:sub>
                        <m:r>
                          <a:rPr lang="es-ES" sz="1600" i="1">
                            <a:latin typeface="Cambria Math" panose="02040503050406030204" pitchFamily="18" charset="0"/>
                          </a:rPr>
                          <m:t>3</m:t>
                        </m:r>
                      </m:sub>
                    </m:sSub>
                    <m:r>
                      <a:rPr lang="es-ES" sz="1600" i="1">
                        <a:latin typeface="Cambria Math" panose="02040503050406030204" pitchFamily="18" charset="0"/>
                      </a:rPr>
                      <m:t>&gt;0</m:t>
                    </m:r>
                    <m:r>
                      <a:rPr lang="es-ES" sz="1600" b="0" i="1" smtClean="0">
                        <a:latin typeface="Cambria Math" panose="02040503050406030204" pitchFamily="18" charset="0"/>
                      </a:rPr>
                      <m:t>𝑚𝑚</m:t>
                    </m:r>
                  </m:oMath>
                </a14:m>
                <a:r>
                  <a:rPr lang="es-ES" sz="1600" dirty="0"/>
                  <a:t>, el cero indica que el efector final está elevado. </a:t>
                </a:r>
              </a:p>
              <a:p>
                <a:pPr marL="0" indent="0" algn="ctr">
                  <a:lnSpc>
                    <a:spcPct val="110000"/>
                  </a:lnSpc>
                  <a:buNone/>
                </a:pPr>
                <a:r>
                  <a:rPr lang="es-ES" sz="1600" dirty="0"/>
                  <a:t>Cuarta articulación:  </a:t>
                </a:r>
                <a14:m>
                  <m:oMath xmlns:m="http://schemas.openxmlformats.org/officeDocument/2006/math">
                    <m:r>
                      <a:rPr lang="es-ES" sz="1600" i="1">
                        <a:latin typeface="Cambria Math" panose="02040503050406030204" pitchFamily="18" charset="0"/>
                      </a:rPr>
                      <m:t>𝜋</m:t>
                    </m:r>
                    <m:r>
                      <a:rPr lang="es-ES" sz="1600" i="1">
                        <a:latin typeface="Cambria Math" panose="02040503050406030204" pitchFamily="18" charset="0"/>
                      </a:rPr>
                      <m:t>&gt;</m:t>
                    </m:r>
                    <m:sSub>
                      <m:sSubPr>
                        <m:ctrlPr>
                          <a:rPr lang="es-AR" sz="1600" i="1">
                            <a:latin typeface="Cambria Math" panose="02040503050406030204" pitchFamily="18" charset="0"/>
                          </a:rPr>
                        </m:ctrlPr>
                      </m:sSubPr>
                      <m:e>
                        <m:r>
                          <a:rPr lang="es-ES" sz="1600" i="1">
                            <a:latin typeface="Cambria Math" panose="02040503050406030204" pitchFamily="18" charset="0"/>
                          </a:rPr>
                          <m:t>𝑞</m:t>
                        </m:r>
                      </m:e>
                      <m:sub>
                        <m:r>
                          <a:rPr lang="es-ES" sz="1600" b="0" i="1" smtClean="0">
                            <a:latin typeface="Cambria Math" panose="02040503050406030204" pitchFamily="18" charset="0"/>
                          </a:rPr>
                          <m:t>4</m:t>
                        </m:r>
                      </m:sub>
                    </m:sSub>
                    <m:r>
                      <a:rPr lang="es-ES" sz="1600" i="1">
                        <a:latin typeface="Cambria Math" panose="02040503050406030204" pitchFamily="18" charset="0"/>
                      </a:rPr>
                      <m:t>&gt;−</m:t>
                    </m:r>
                    <m:r>
                      <a:rPr lang="es-ES" sz="1600" i="1">
                        <a:latin typeface="Cambria Math" panose="02040503050406030204" pitchFamily="18" charset="0"/>
                      </a:rPr>
                      <m:t>𝜋</m:t>
                    </m:r>
                  </m:oMath>
                </a14:m>
                <a:r>
                  <a:rPr lang="es-ES" sz="1600" dirty="0"/>
                  <a:t>, le da la orientación al efector final, necesario para ubicar correctamente la pieza en su compartimiento.</a:t>
                </a:r>
                <a:endParaRPr lang="es-AR" sz="1600" dirty="0"/>
              </a:p>
              <a:p>
                <a:pPr marL="0" indent="0">
                  <a:buNone/>
                </a:pPr>
                <a:endParaRPr lang="es-ES" sz="1800" dirty="0"/>
              </a:p>
            </p:txBody>
          </p:sp>
        </mc:Choice>
        <mc:Fallback xmlns="">
          <p:sp>
            <p:nvSpPr>
              <p:cNvPr id="3" name="Marcador de contenido 2">
                <a:extLst>
                  <a:ext uri="{FF2B5EF4-FFF2-40B4-BE49-F238E27FC236}">
                    <a16:creationId xmlns:a16="http://schemas.microsoft.com/office/drawing/2014/main" id="{B91B32C0-5E61-447F-9557-57AF415D6FE9}"/>
                  </a:ext>
                </a:extLst>
              </p:cNvPr>
              <p:cNvSpPr>
                <a:spLocks noGrp="1" noRot="1" noChangeAspect="1" noMove="1" noResize="1" noEditPoints="1" noAdjustHandles="1" noChangeArrowheads="1" noChangeShapeType="1" noTextEdit="1"/>
              </p:cNvSpPr>
              <p:nvPr>
                <p:ph idx="1"/>
              </p:nvPr>
            </p:nvSpPr>
            <p:spPr>
              <a:xfrm>
                <a:off x="548793" y="1386277"/>
                <a:ext cx="4151027" cy="4085446"/>
              </a:xfrm>
              <a:blipFill>
                <a:blip r:embed="rId3"/>
                <a:stretch>
                  <a:fillRect l="-2496" t="-1192" r="-3965" b="-2086"/>
                </a:stretch>
              </a:blipFill>
            </p:spPr>
            <p:txBody>
              <a:bodyPr/>
              <a:lstStyle/>
              <a:p>
                <a:r>
                  <a:rPr lang="es-AR">
                    <a:noFill/>
                  </a:rPr>
                  <a:t> </a:t>
                </a:r>
              </a:p>
            </p:txBody>
          </p:sp>
        </mc:Fallback>
      </mc:AlternateContent>
      <p:sp>
        <p:nvSpPr>
          <p:cNvPr id="4" name="Marcador de número de diapositiva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es-ES" smtClean="0"/>
              <a:pPr rtl="0"/>
              <a:t>4</a:t>
            </a:fld>
            <a:endParaRPr lang="es-ES" dirty="0"/>
          </a:p>
        </p:txBody>
      </p:sp>
      <p:pic>
        <p:nvPicPr>
          <p:cNvPr id="17" name="Marcador de posición de imagen 16">
            <a:extLst>
              <a:ext uri="{FF2B5EF4-FFF2-40B4-BE49-F238E27FC236}">
                <a16:creationId xmlns:a16="http://schemas.microsoft.com/office/drawing/2014/main" id="{895F5D81-7B9A-4FCC-99CF-2FF5C0B45492}"/>
              </a:ext>
            </a:extLst>
          </p:cNvPr>
          <p:cNvPicPr>
            <a:picLocks noGrp="1" noChangeAspect="1"/>
          </p:cNvPicPr>
          <p:nvPr>
            <p:ph type="pic" sz="quarter" idx="13"/>
          </p:nvPr>
        </p:nvPicPr>
        <p:blipFill>
          <a:blip r:embed="rId4">
            <a:duotone>
              <a:schemeClr val="accent5">
                <a:shade val="45000"/>
                <a:satMod val="135000"/>
              </a:schemeClr>
              <a:prstClr val="white"/>
            </a:duotone>
          </a:blip>
          <a:srcRect t="1969" b="1969"/>
          <a:stretch>
            <a:fillRect/>
          </a:stretch>
        </p:blipFill>
        <p:spPr>
          <a:xfrm rot="16200000">
            <a:off x="5455212" y="988536"/>
            <a:ext cx="4884848" cy="4884848"/>
          </a:xfrm>
        </p:spPr>
      </p:pic>
      <p:pic>
        <p:nvPicPr>
          <p:cNvPr id="18" name="Imagen 17">
            <a:extLst>
              <a:ext uri="{FF2B5EF4-FFF2-40B4-BE49-F238E27FC236}">
                <a16:creationId xmlns:a16="http://schemas.microsoft.com/office/drawing/2014/main" id="{A0D758F2-B941-4C85-BD59-D1D72E71E2C3}"/>
              </a:ext>
            </a:extLst>
          </p:cNvPr>
          <p:cNvPicPr>
            <a:picLocks noChangeAspect="1"/>
          </p:cNvPicPr>
          <p:nvPr/>
        </p:nvPicPr>
        <p:blipFill rotWithShape="1">
          <a:blip r:embed="rId5"/>
          <a:srcRect l="25982" t="73810" r="64822" b="19365"/>
          <a:stretch/>
        </p:blipFill>
        <p:spPr>
          <a:xfrm>
            <a:off x="396197" y="6139544"/>
            <a:ext cx="1121229" cy="643922"/>
          </a:xfrm>
          <a:prstGeom prst="rect">
            <a:avLst/>
          </a:prstGeom>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B985D-7833-4E74-AA1C-E9A4BC3CC6D1}"/>
              </a:ext>
            </a:extLst>
          </p:cNvPr>
          <p:cNvSpPr>
            <a:spLocks noGrp="1"/>
          </p:cNvSpPr>
          <p:nvPr>
            <p:ph type="title"/>
          </p:nvPr>
        </p:nvSpPr>
        <p:spPr>
          <a:xfrm>
            <a:off x="5687325" y="16097"/>
            <a:ext cx="6244684" cy="920336"/>
          </a:xfrm>
        </p:spPr>
        <p:txBody>
          <a:bodyPr rtlCol="0"/>
          <a:lstStyle/>
          <a:p>
            <a:pPr rtl="0"/>
            <a:r>
              <a:rPr lang="es-ES" dirty="0"/>
              <a:t>Espacio de trabajo</a:t>
            </a:r>
          </a:p>
        </p:txBody>
      </p:sp>
      <p:sp>
        <p:nvSpPr>
          <p:cNvPr id="4" name="Marcador de número de diapositiva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es-ES" smtClean="0"/>
              <a:pPr rtl="0"/>
              <a:t>5</a:t>
            </a:fld>
            <a:endParaRPr lang="es-ES" dirty="0"/>
          </a:p>
        </p:txBody>
      </p:sp>
      <mc:AlternateContent xmlns:mc="http://schemas.openxmlformats.org/markup-compatibility/2006" xmlns:a14="http://schemas.microsoft.com/office/drawing/2010/main">
        <mc:Choice Requires="a14">
          <p:graphicFrame>
            <p:nvGraphicFramePr>
              <p:cNvPr id="27" name="Tabla 27">
                <a:extLst>
                  <a:ext uri="{FF2B5EF4-FFF2-40B4-BE49-F238E27FC236}">
                    <a16:creationId xmlns:a16="http://schemas.microsoft.com/office/drawing/2014/main" id="{69361173-D69D-493F-A869-9A3A9FB6485F}"/>
                  </a:ext>
                </a:extLst>
              </p:cNvPr>
              <p:cNvGraphicFramePr>
                <a:graphicFrameLocks noGrp="1"/>
              </p:cNvGraphicFramePr>
              <p:nvPr>
                <p:ph idx="14"/>
                <p:extLst>
                  <p:ext uri="{D42A27DB-BD31-4B8C-83A1-F6EECF244321}">
                    <p14:modId xmlns:p14="http://schemas.microsoft.com/office/powerpoint/2010/main" val="233622017"/>
                  </p:ext>
                </p:extLst>
              </p:nvPr>
            </p:nvGraphicFramePr>
            <p:xfrm>
              <a:off x="8308181" y="2696171"/>
              <a:ext cx="3883819" cy="3444870"/>
            </p:xfrm>
            <a:graphic>
              <a:graphicData uri="http://schemas.openxmlformats.org/drawingml/2006/table">
                <a:tbl>
                  <a:tblPr firstRow="1" bandRow="1">
                    <a:tableStyleId>{C4B1156A-380E-4F78-BDF5-A606A8083BF9}</a:tableStyleId>
                  </a:tblPr>
                  <a:tblGrid>
                    <a:gridCol w="395769">
                      <a:extLst>
                        <a:ext uri="{9D8B030D-6E8A-4147-A177-3AD203B41FA5}">
                          <a16:colId xmlns:a16="http://schemas.microsoft.com/office/drawing/2014/main" val="3813499820"/>
                        </a:ext>
                      </a:extLst>
                    </a:gridCol>
                    <a:gridCol w="1998880">
                      <a:extLst>
                        <a:ext uri="{9D8B030D-6E8A-4147-A177-3AD203B41FA5}">
                          <a16:colId xmlns:a16="http://schemas.microsoft.com/office/drawing/2014/main" val="2214390033"/>
                        </a:ext>
                      </a:extLst>
                    </a:gridCol>
                    <a:gridCol w="1489170">
                      <a:extLst>
                        <a:ext uri="{9D8B030D-6E8A-4147-A177-3AD203B41FA5}">
                          <a16:colId xmlns:a16="http://schemas.microsoft.com/office/drawing/2014/main" val="265592667"/>
                        </a:ext>
                      </a:extLst>
                    </a:gridCol>
                  </a:tblGrid>
                  <a:tr h="439398">
                    <a:tc>
                      <a:txBody>
                        <a:bodyPr/>
                        <a:lstStyle/>
                        <a:p>
                          <a:pPr algn="ctr"/>
                          <a:r>
                            <a:rPr lang="es-ES" sz="1200" b="0" dirty="0"/>
                            <a:t>A</a:t>
                          </a:r>
                          <a:endParaRPr lang="es-AR" sz="1200" b="0" dirty="0"/>
                        </a:p>
                      </a:txBody>
                      <a:tcPr>
                        <a:lnL w="12700" cmpd="sng">
                          <a:noFill/>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b="0" dirty="0"/>
                            <a:t>Radio de trabajo máximo</a:t>
                          </a:r>
                          <a:endParaRPr lang="es-AR" sz="12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s-AR" sz="1200" b="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𝐴</m:t>
                                    </m:r>
                                  </m:sub>
                                </m:sSub>
                                <m:r>
                                  <a:rPr lang="es-ES" sz="1200" b="0" i="1" smtClean="0">
                                    <a:latin typeface="Cambria Math" panose="02040503050406030204" pitchFamily="18" charset="0"/>
                                  </a:rPr>
                                  <m:t>=655</m:t>
                                </m:r>
                                <m:r>
                                  <a:rPr lang="es-ES" sz="1200" b="0" i="1" smtClean="0">
                                    <a:latin typeface="Cambria Math" panose="02040503050406030204" pitchFamily="18" charset="0"/>
                                  </a:rPr>
                                  <m:t>𝑚𝑚</m:t>
                                </m:r>
                              </m:oMath>
                            </m:oMathPara>
                          </a14:m>
                          <a:endParaRPr lang="es-AR" sz="1200" b="0" dirty="0"/>
                        </a:p>
                      </a:txBody>
                      <a:tcPr>
                        <a:lnL w="12700" cap="flat" cmpd="sng" algn="ctr">
                          <a:solidFill>
                            <a:schemeClr val="bg2"/>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1048117"/>
                      </a:ext>
                    </a:extLst>
                  </a:tr>
                  <a:tr h="500912">
                    <a:tc>
                      <a:txBody>
                        <a:bodyPr/>
                        <a:lstStyle/>
                        <a:p>
                          <a:pPr algn="ctr"/>
                          <a:r>
                            <a:rPr lang="es-ES" sz="1200" dirty="0"/>
                            <a:t>B</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Radio de trabajo máximo efectivo</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200" b="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𝐵</m:t>
                                    </m:r>
                                  </m:sub>
                                </m:sSub>
                                <m:r>
                                  <a:rPr lang="es-ES" sz="1200" b="0" i="1" smtClean="0">
                                    <a:latin typeface="Cambria Math" panose="02040503050406030204" pitchFamily="18" charset="0"/>
                                  </a:rPr>
                                  <m:t>=600</m:t>
                                </m:r>
                                <m:r>
                                  <a:rPr lang="es-ES" sz="1200" b="0" i="1" smtClean="0">
                                    <a:latin typeface="Cambria Math" panose="02040503050406030204" pitchFamily="18" charset="0"/>
                                  </a:rPr>
                                  <m:t>𝑚𝑚</m:t>
                                </m:r>
                              </m:oMath>
                            </m:oMathPara>
                          </a14:m>
                          <a:endParaRPr lang="es-AR" sz="1200" b="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10774294"/>
                      </a:ext>
                    </a:extLst>
                  </a:tr>
                  <a:tr h="500912">
                    <a:tc>
                      <a:txBody>
                        <a:bodyPr/>
                        <a:lstStyle/>
                        <a:p>
                          <a:pPr algn="ctr"/>
                          <a:r>
                            <a:rPr lang="es-ES" sz="1200" dirty="0"/>
                            <a:t>C</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Arco generado por el eje z de la segunda ecuación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200" b="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𝐶</m:t>
                                    </m:r>
                                  </m:sub>
                                </m:sSub>
                                <m:r>
                                  <a:rPr lang="es-ES" sz="1200" b="0" i="1" smtClean="0">
                                    <a:latin typeface="Cambria Math" panose="02040503050406030204" pitchFamily="18" charset="0"/>
                                  </a:rPr>
                                  <m:t>=400</m:t>
                                </m:r>
                                <m:r>
                                  <a:rPr lang="es-ES" sz="1200" b="0" i="1" smtClean="0">
                                    <a:latin typeface="Cambria Math" panose="02040503050406030204" pitchFamily="18" charset="0"/>
                                  </a:rPr>
                                  <m:t>𝑚𝑚</m:t>
                                </m:r>
                              </m:oMath>
                            </m:oMathPara>
                          </a14:m>
                          <a:endParaRPr lang="es-AR" sz="1200" b="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4198351"/>
                      </a:ext>
                    </a:extLst>
                  </a:tr>
                  <a:tr h="500912">
                    <a:tc>
                      <a:txBody>
                        <a:bodyPr/>
                        <a:lstStyle/>
                        <a:p>
                          <a:pPr algn="ctr"/>
                          <a:r>
                            <a:rPr lang="es-ES" sz="1200" dirty="0"/>
                            <a:t>D</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a:t>Radio de trabajo mínimo efectivo</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200" b="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𝐷</m:t>
                                    </m:r>
                                  </m:sub>
                                </m:sSub>
                                <m:r>
                                  <a:rPr lang="es-ES" sz="1200" b="0" i="1" smtClean="0">
                                    <a:latin typeface="Cambria Math" panose="02040503050406030204" pitchFamily="18" charset="0"/>
                                  </a:rPr>
                                  <m:t>=247,87</m:t>
                                </m:r>
                                <m:r>
                                  <a:rPr lang="es-ES" sz="1200" b="0" i="1" smtClean="0">
                                    <a:latin typeface="Cambria Math" panose="02040503050406030204" pitchFamily="18" charset="0"/>
                                  </a:rPr>
                                  <m:t>𝑚𝑚</m:t>
                                </m:r>
                              </m:oMath>
                            </m:oMathPara>
                          </a14:m>
                          <a:endParaRPr lang="es-AR" sz="1200" b="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2977185"/>
                      </a:ext>
                    </a:extLst>
                  </a:tr>
                  <a:tr h="500912">
                    <a:tc>
                      <a:txBody>
                        <a:bodyPr/>
                        <a:lstStyle/>
                        <a:p>
                          <a:pPr algn="ctr"/>
                          <a:r>
                            <a:rPr lang="es-ES" sz="1200" dirty="0"/>
                            <a:t>E</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Radio de seguridad para electrónica</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200" b="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𝐸</m:t>
                                    </m:r>
                                  </m:sub>
                                </m:sSub>
                                <m:r>
                                  <a:rPr lang="es-ES" sz="1200" b="0" i="1" smtClean="0">
                                    <a:latin typeface="Cambria Math" panose="02040503050406030204" pitchFamily="18" charset="0"/>
                                  </a:rPr>
                                  <m:t>=156,32</m:t>
                                </m:r>
                                <m:r>
                                  <a:rPr lang="es-ES" sz="1200" b="0" i="1" smtClean="0">
                                    <a:latin typeface="Cambria Math" panose="02040503050406030204" pitchFamily="18" charset="0"/>
                                  </a:rPr>
                                  <m:t>𝑚𝑚</m:t>
                                </m:r>
                              </m:oMath>
                            </m:oMathPara>
                          </a14:m>
                          <a:endParaRPr lang="es-AR" sz="1200" b="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947678"/>
                      </a:ext>
                    </a:extLst>
                  </a:tr>
                  <a:tr h="500912">
                    <a:tc>
                      <a:txBody>
                        <a:bodyPr/>
                        <a:lstStyle/>
                        <a:p>
                          <a:pPr algn="ctr"/>
                          <a:r>
                            <a:rPr lang="es-ES" sz="1200" dirty="0"/>
                            <a:t>F</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Ángulo máximo de la segunda articulación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120°</m:t>
                                </m:r>
                              </m:oMath>
                            </m:oMathPara>
                          </a14:m>
                          <a:endParaRPr lang="es-AR" sz="120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1137437"/>
                      </a:ext>
                    </a:extLst>
                  </a:tr>
                  <a:tr h="500912">
                    <a:tc>
                      <a:txBody>
                        <a:bodyPr/>
                        <a:lstStyle/>
                        <a:p>
                          <a:pPr algn="ctr"/>
                          <a:r>
                            <a:rPr lang="es-ES" sz="1200" dirty="0"/>
                            <a:t>G</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s-ES" sz="1200" dirty="0"/>
                            <a:t>Ángulo máximo de la primera articulación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200" b="0" i="1" smtClean="0">
                                    <a:latin typeface="Cambria Math" panose="02040503050406030204" pitchFamily="18" charset="0"/>
                                  </a:rPr>
                                  <m:t>270°</m:t>
                                </m:r>
                              </m:oMath>
                            </m:oMathPara>
                          </a14:m>
                          <a:endParaRPr lang="es-AR" sz="1200" dirty="0"/>
                        </a:p>
                        <a:p>
                          <a:pPr algn="ctr"/>
                          <a:endParaRPr lang="es-AR" sz="1200" dirty="0"/>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70421179"/>
                      </a:ext>
                    </a:extLst>
                  </a:tr>
                </a:tbl>
              </a:graphicData>
            </a:graphic>
          </p:graphicFrame>
        </mc:Choice>
        <mc:Fallback xmlns="">
          <p:graphicFrame>
            <p:nvGraphicFramePr>
              <p:cNvPr id="27" name="Tabla 27">
                <a:extLst>
                  <a:ext uri="{FF2B5EF4-FFF2-40B4-BE49-F238E27FC236}">
                    <a16:creationId xmlns:a16="http://schemas.microsoft.com/office/drawing/2014/main" id="{69361173-D69D-493F-A869-9A3A9FB6485F}"/>
                  </a:ext>
                </a:extLst>
              </p:cNvPr>
              <p:cNvGraphicFramePr>
                <a:graphicFrameLocks noGrp="1"/>
              </p:cNvGraphicFramePr>
              <p:nvPr>
                <p:ph idx="14"/>
                <p:extLst>
                  <p:ext uri="{D42A27DB-BD31-4B8C-83A1-F6EECF244321}">
                    <p14:modId xmlns:p14="http://schemas.microsoft.com/office/powerpoint/2010/main" val="233622017"/>
                  </p:ext>
                </p:extLst>
              </p:nvPr>
            </p:nvGraphicFramePr>
            <p:xfrm>
              <a:off x="8308181" y="2696171"/>
              <a:ext cx="3883819" cy="3444870"/>
            </p:xfrm>
            <a:graphic>
              <a:graphicData uri="http://schemas.openxmlformats.org/drawingml/2006/table">
                <a:tbl>
                  <a:tblPr firstRow="1" bandRow="1">
                    <a:tableStyleId>{C4B1156A-380E-4F78-BDF5-A606A8083BF9}</a:tableStyleId>
                  </a:tblPr>
                  <a:tblGrid>
                    <a:gridCol w="395769">
                      <a:extLst>
                        <a:ext uri="{9D8B030D-6E8A-4147-A177-3AD203B41FA5}">
                          <a16:colId xmlns:a16="http://schemas.microsoft.com/office/drawing/2014/main" val="3813499820"/>
                        </a:ext>
                      </a:extLst>
                    </a:gridCol>
                    <a:gridCol w="1998880">
                      <a:extLst>
                        <a:ext uri="{9D8B030D-6E8A-4147-A177-3AD203B41FA5}">
                          <a16:colId xmlns:a16="http://schemas.microsoft.com/office/drawing/2014/main" val="2214390033"/>
                        </a:ext>
                      </a:extLst>
                    </a:gridCol>
                    <a:gridCol w="1489170">
                      <a:extLst>
                        <a:ext uri="{9D8B030D-6E8A-4147-A177-3AD203B41FA5}">
                          <a16:colId xmlns:a16="http://schemas.microsoft.com/office/drawing/2014/main" val="265592667"/>
                        </a:ext>
                      </a:extLst>
                    </a:gridCol>
                  </a:tblGrid>
                  <a:tr h="439398">
                    <a:tc>
                      <a:txBody>
                        <a:bodyPr/>
                        <a:lstStyle/>
                        <a:p>
                          <a:pPr algn="ctr"/>
                          <a:r>
                            <a:rPr lang="es-ES" sz="1200" b="0" dirty="0"/>
                            <a:t>A</a:t>
                          </a:r>
                          <a:endParaRPr lang="es-AR" sz="1200" b="0" dirty="0"/>
                        </a:p>
                      </a:txBody>
                      <a:tcPr>
                        <a:lnL w="12700" cmpd="sng">
                          <a:noFill/>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b="0" dirty="0"/>
                            <a:t>Radio de trabajo máximo</a:t>
                          </a:r>
                          <a:endParaRPr lang="es-AR" sz="1200" b="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r="-816" b="-687500"/>
                          </a:stretch>
                        </a:blipFill>
                      </a:tcPr>
                    </a:tc>
                    <a:extLst>
                      <a:ext uri="{0D108BD9-81ED-4DB2-BD59-A6C34878D82A}">
                        <a16:rowId xmlns:a16="http://schemas.microsoft.com/office/drawing/2014/main" val="351048117"/>
                      </a:ext>
                    </a:extLst>
                  </a:tr>
                  <a:tr h="500912">
                    <a:tc>
                      <a:txBody>
                        <a:bodyPr/>
                        <a:lstStyle/>
                        <a:p>
                          <a:pPr algn="ctr"/>
                          <a:r>
                            <a:rPr lang="es-ES" sz="1200" dirty="0"/>
                            <a:t>B</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Radio de trabajo máximo efectivo</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t="-87805" r="-816" b="-503659"/>
                          </a:stretch>
                        </a:blipFill>
                      </a:tcPr>
                    </a:tc>
                    <a:extLst>
                      <a:ext uri="{0D108BD9-81ED-4DB2-BD59-A6C34878D82A}">
                        <a16:rowId xmlns:a16="http://schemas.microsoft.com/office/drawing/2014/main" val="1510774294"/>
                      </a:ext>
                    </a:extLst>
                  </a:tr>
                  <a:tr h="500912">
                    <a:tc>
                      <a:txBody>
                        <a:bodyPr/>
                        <a:lstStyle/>
                        <a:p>
                          <a:pPr algn="ctr"/>
                          <a:r>
                            <a:rPr lang="es-ES" sz="1200" dirty="0"/>
                            <a:t>C</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Arco generado por el eje z de la segunda ecuación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t="-185542" r="-816" b="-397590"/>
                          </a:stretch>
                        </a:blipFill>
                      </a:tcPr>
                    </a:tc>
                    <a:extLst>
                      <a:ext uri="{0D108BD9-81ED-4DB2-BD59-A6C34878D82A}">
                        <a16:rowId xmlns:a16="http://schemas.microsoft.com/office/drawing/2014/main" val="44198351"/>
                      </a:ext>
                    </a:extLst>
                  </a:tr>
                  <a:tr h="500912">
                    <a:tc>
                      <a:txBody>
                        <a:bodyPr/>
                        <a:lstStyle/>
                        <a:p>
                          <a:pPr algn="ctr"/>
                          <a:r>
                            <a:rPr lang="es-ES" sz="1200" dirty="0"/>
                            <a:t>D</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a:t>Radio de trabajo mínimo efectivo</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t="-289024" r="-816" b="-302439"/>
                          </a:stretch>
                        </a:blipFill>
                      </a:tcPr>
                    </a:tc>
                    <a:extLst>
                      <a:ext uri="{0D108BD9-81ED-4DB2-BD59-A6C34878D82A}">
                        <a16:rowId xmlns:a16="http://schemas.microsoft.com/office/drawing/2014/main" val="82977185"/>
                      </a:ext>
                    </a:extLst>
                  </a:tr>
                  <a:tr h="500912">
                    <a:tc>
                      <a:txBody>
                        <a:bodyPr/>
                        <a:lstStyle/>
                        <a:p>
                          <a:pPr algn="ctr"/>
                          <a:r>
                            <a:rPr lang="es-ES" sz="1200" dirty="0"/>
                            <a:t>E</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Radio de seguridad para electrónica</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t="-389024" r="-816" b="-202439"/>
                          </a:stretch>
                        </a:blipFill>
                      </a:tcPr>
                    </a:tc>
                    <a:extLst>
                      <a:ext uri="{0D108BD9-81ED-4DB2-BD59-A6C34878D82A}">
                        <a16:rowId xmlns:a16="http://schemas.microsoft.com/office/drawing/2014/main" val="403947678"/>
                      </a:ext>
                    </a:extLst>
                  </a:tr>
                  <a:tr h="500912">
                    <a:tc>
                      <a:txBody>
                        <a:bodyPr/>
                        <a:lstStyle/>
                        <a:p>
                          <a:pPr algn="ctr"/>
                          <a:r>
                            <a:rPr lang="es-ES" sz="1200" dirty="0"/>
                            <a:t>F</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s-ES" sz="1200" dirty="0"/>
                            <a:t>Ángulo máximo de la segunda articulación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3"/>
                          <a:stretch>
                            <a:fillRect l="-160408" t="-483133" r="-816" b="-100000"/>
                          </a:stretch>
                        </a:blipFill>
                      </a:tcPr>
                    </a:tc>
                    <a:extLst>
                      <a:ext uri="{0D108BD9-81ED-4DB2-BD59-A6C34878D82A}">
                        <a16:rowId xmlns:a16="http://schemas.microsoft.com/office/drawing/2014/main" val="2831137437"/>
                      </a:ext>
                    </a:extLst>
                  </a:tr>
                  <a:tr h="500912">
                    <a:tc>
                      <a:txBody>
                        <a:bodyPr/>
                        <a:lstStyle/>
                        <a:p>
                          <a:pPr algn="ctr"/>
                          <a:r>
                            <a:rPr lang="es-ES" sz="1200" dirty="0"/>
                            <a:t>G</a:t>
                          </a:r>
                          <a:endParaRPr lang="es-AR" sz="1200" dirty="0"/>
                        </a:p>
                      </a:txBody>
                      <a:tcPr>
                        <a:lnL w="12700" cmpd="sng">
                          <a:noFill/>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s-ES" sz="1200" dirty="0"/>
                            <a:t>Ángulo máximo de la primera articulación</a:t>
                          </a:r>
                          <a:endParaRPr lang="es-AR" sz="12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endParaRPr lang="es-AR"/>
                        </a:p>
                      </a:txBody>
                      <a:tcPr>
                        <a:lnL w="12700" cap="flat" cmpd="sng" algn="ctr">
                          <a:solidFill>
                            <a:schemeClr val="bg2"/>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160408" t="-590244" r="-816" b="-1220"/>
                          </a:stretch>
                        </a:blipFill>
                      </a:tcPr>
                    </a:tc>
                    <a:extLst>
                      <a:ext uri="{0D108BD9-81ED-4DB2-BD59-A6C34878D82A}">
                        <a16:rowId xmlns:a16="http://schemas.microsoft.com/office/drawing/2014/main" val="1470421179"/>
                      </a:ext>
                    </a:extLst>
                  </a:tr>
                </a:tbl>
              </a:graphicData>
            </a:graphic>
          </p:graphicFrame>
        </mc:Fallback>
      </mc:AlternateContent>
      <p:pic>
        <p:nvPicPr>
          <p:cNvPr id="85" name="Marcador de posición de imagen 84" descr="Engranaje simpl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9998318" y="1988373"/>
            <a:ext cx="498621" cy="498621"/>
          </a:xfrm>
        </p:spPr>
      </p:pic>
      <p:pic>
        <p:nvPicPr>
          <p:cNvPr id="20" name="Marcador de posición de imagen 19">
            <a:extLst>
              <a:ext uri="{FF2B5EF4-FFF2-40B4-BE49-F238E27FC236}">
                <a16:creationId xmlns:a16="http://schemas.microsoft.com/office/drawing/2014/main" id="{55AC77C1-C61C-463C-992B-08914C594B21}"/>
              </a:ext>
            </a:extLst>
          </p:cNvPr>
          <p:cNvPicPr>
            <a:picLocks noGrp="1" noChangeAspect="1"/>
          </p:cNvPicPr>
          <p:nvPr>
            <p:ph type="pic" sz="quarter" idx="13"/>
          </p:nvPr>
        </p:nvPicPr>
        <p:blipFill>
          <a:blip r:embed="rId6"/>
          <a:srcRect l="380" r="380"/>
          <a:stretch>
            <a:fillRect/>
          </a:stretch>
        </p:blipFill>
        <p:spPr>
          <a:xfrm>
            <a:off x="3883818" y="1767479"/>
            <a:ext cx="4424363" cy="4373562"/>
          </a:xfrm>
        </p:spPr>
      </p:pic>
      <p:pic>
        <p:nvPicPr>
          <p:cNvPr id="25" name="Imagen 24">
            <a:extLst>
              <a:ext uri="{FF2B5EF4-FFF2-40B4-BE49-F238E27FC236}">
                <a16:creationId xmlns:a16="http://schemas.microsoft.com/office/drawing/2014/main" id="{61D7EC9B-CD9C-46BB-A754-C6E1FBD83452}"/>
              </a:ext>
            </a:extLst>
          </p:cNvPr>
          <p:cNvPicPr>
            <a:picLocks noChangeAspect="1"/>
          </p:cNvPicPr>
          <p:nvPr/>
        </p:nvPicPr>
        <p:blipFill rotWithShape="1">
          <a:blip r:embed="rId7"/>
          <a:srcRect l="3841" r="3841"/>
          <a:stretch/>
        </p:blipFill>
        <p:spPr>
          <a:xfrm>
            <a:off x="93667" y="1664188"/>
            <a:ext cx="3879056" cy="4374147"/>
          </a:xfrm>
          <a:prstGeom prst="rect">
            <a:avLst/>
          </a:prstGeom>
        </p:spPr>
      </p:pic>
      <p:pic>
        <p:nvPicPr>
          <p:cNvPr id="26" name="Imagen 25">
            <a:extLst>
              <a:ext uri="{FF2B5EF4-FFF2-40B4-BE49-F238E27FC236}">
                <a16:creationId xmlns:a16="http://schemas.microsoft.com/office/drawing/2014/main" id="{5589E6A1-1895-4F2E-936F-0B07003B4B97}"/>
              </a:ext>
            </a:extLst>
          </p:cNvPr>
          <p:cNvPicPr>
            <a:picLocks noChangeAspect="1"/>
          </p:cNvPicPr>
          <p:nvPr/>
        </p:nvPicPr>
        <p:blipFill rotWithShape="1">
          <a:blip r:embed="rId8"/>
          <a:srcRect l="53559" t="27177" r="31816" b="65490"/>
          <a:stretch/>
        </p:blipFill>
        <p:spPr>
          <a:xfrm>
            <a:off x="0" y="1506070"/>
            <a:ext cx="4216998" cy="268941"/>
          </a:xfrm>
          <a:prstGeom prst="rect">
            <a:avLst/>
          </a:prstGeom>
        </p:spPr>
      </p:pic>
      <p:pic>
        <p:nvPicPr>
          <p:cNvPr id="29" name="Imagen 28">
            <a:extLst>
              <a:ext uri="{FF2B5EF4-FFF2-40B4-BE49-F238E27FC236}">
                <a16:creationId xmlns:a16="http://schemas.microsoft.com/office/drawing/2014/main" id="{1577C74D-7745-4266-924E-F0D616B2B854}"/>
              </a:ext>
            </a:extLst>
          </p:cNvPr>
          <p:cNvPicPr>
            <a:picLocks noChangeAspect="1"/>
          </p:cNvPicPr>
          <p:nvPr/>
        </p:nvPicPr>
        <p:blipFill rotWithShape="1">
          <a:blip r:embed="rId8"/>
          <a:srcRect l="53559" t="27177" r="42903" b="65505"/>
          <a:stretch/>
        </p:blipFill>
        <p:spPr>
          <a:xfrm>
            <a:off x="322300" y="6243747"/>
            <a:ext cx="1826035" cy="480367"/>
          </a:xfrm>
          <a:prstGeom prst="rect">
            <a:avLst/>
          </a:prstGeom>
        </p:spPr>
      </p:pic>
      <p:pic>
        <p:nvPicPr>
          <p:cNvPr id="30" name="Imagen 29">
            <a:extLst>
              <a:ext uri="{FF2B5EF4-FFF2-40B4-BE49-F238E27FC236}">
                <a16:creationId xmlns:a16="http://schemas.microsoft.com/office/drawing/2014/main" id="{E4F26128-822B-4275-A1C0-43B375B5C216}"/>
              </a:ext>
            </a:extLst>
          </p:cNvPr>
          <p:cNvPicPr>
            <a:picLocks noChangeAspect="1"/>
          </p:cNvPicPr>
          <p:nvPr/>
        </p:nvPicPr>
        <p:blipFill rotWithShape="1">
          <a:blip r:embed="rId8"/>
          <a:srcRect l="53559" t="34009" r="42903" b="65505"/>
          <a:stretch/>
        </p:blipFill>
        <p:spPr>
          <a:xfrm rot="5400000">
            <a:off x="-2631685" y="3714253"/>
            <a:ext cx="5357037" cy="93666"/>
          </a:xfrm>
          <a:prstGeom prst="rect">
            <a:avLst/>
          </a:prstGeom>
        </p:spPr>
      </p:pic>
      <p:pic>
        <p:nvPicPr>
          <p:cNvPr id="31" name="Imagen 30">
            <a:extLst>
              <a:ext uri="{FF2B5EF4-FFF2-40B4-BE49-F238E27FC236}">
                <a16:creationId xmlns:a16="http://schemas.microsoft.com/office/drawing/2014/main" id="{9756103F-8A90-435B-BCCB-9E7CCF90F13B}"/>
              </a:ext>
            </a:extLst>
          </p:cNvPr>
          <p:cNvPicPr/>
          <p:nvPr/>
        </p:nvPicPr>
        <p:blipFill rotWithShape="1">
          <a:blip r:embed="rId9">
            <a:extLst>
              <a:ext uri="{BEBA8EAE-BF5A-486C-A8C5-ECC9F3942E4B}">
                <a14:imgProps xmlns:a14="http://schemas.microsoft.com/office/drawing/2010/main">
                  <a14:imgLayer r:embed="rId10">
                    <a14:imgEffect>
                      <a14:brightnessContrast contrast="20000"/>
                    </a14:imgEffect>
                  </a14:imgLayer>
                </a14:imgProps>
              </a:ext>
            </a:extLst>
          </a:blip>
          <a:srcRect l="47256" t="46294" r="20145" b="36667"/>
          <a:stretch/>
        </p:blipFill>
        <p:spPr bwMode="auto">
          <a:xfrm>
            <a:off x="46833" y="476265"/>
            <a:ext cx="4123331" cy="12121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4BD6F76A-5BBE-4126-B32E-E7D28AA0B17A}"/>
              </a:ext>
            </a:extLst>
          </p:cNvPr>
          <p:cNvSpPr>
            <a:spLocks noGrp="1"/>
          </p:cNvSpPr>
          <p:nvPr>
            <p:ph type="sldNum" sz="quarter" idx="12"/>
          </p:nvPr>
        </p:nvSpPr>
        <p:spPr/>
        <p:txBody>
          <a:bodyPr/>
          <a:lstStyle/>
          <a:p>
            <a:pPr rtl="0"/>
            <a:fld id="{9EC71654-96A5-4280-94F3-931C61A9F92C}" type="slidenum">
              <a:rPr lang="es-ES" noProof="0" smtClean="0"/>
              <a:pPr rtl="0"/>
              <a:t>6</a:t>
            </a:fld>
            <a:endParaRPr lang="es-ES" noProof="0" dirty="0"/>
          </a:p>
        </p:txBody>
      </p:sp>
      <p:pic>
        <p:nvPicPr>
          <p:cNvPr id="11" name="Imagen 10">
            <a:extLst>
              <a:ext uri="{FF2B5EF4-FFF2-40B4-BE49-F238E27FC236}">
                <a16:creationId xmlns:a16="http://schemas.microsoft.com/office/drawing/2014/main" id="{08227EE0-32D4-4117-A710-4C2402D62A44}"/>
              </a:ext>
            </a:extLst>
          </p:cNvPr>
          <p:cNvPicPr/>
          <p:nvPr/>
        </p:nvPicPr>
        <p:blipFill>
          <a:blip r:embed="rId2">
            <a:duotone>
              <a:schemeClr val="accent5">
                <a:shade val="45000"/>
                <a:satMod val="135000"/>
              </a:schemeClr>
              <a:prstClr val="white"/>
            </a:duotone>
          </a:blip>
          <a:stretch>
            <a:fillRect/>
          </a:stretch>
        </p:blipFill>
        <p:spPr>
          <a:xfrm>
            <a:off x="0" y="976298"/>
            <a:ext cx="12192000" cy="5747816"/>
          </a:xfrm>
          <a:prstGeom prst="rect">
            <a:avLst/>
          </a:prstGeom>
        </p:spPr>
      </p:pic>
      <p:pic>
        <p:nvPicPr>
          <p:cNvPr id="12" name="Imagen 11">
            <a:extLst>
              <a:ext uri="{FF2B5EF4-FFF2-40B4-BE49-F238E27FC236}">
                <a16:creationId xmlns:a16="http://schemas.microsoft.com/office/drawing/2014/main" id="{CD33987B-F200-4250-B9EF-3A9401261DDE}"/>
              </a:ext>
            </a:extLst>
          </p:cNvPr>
          <p:cNvPicPr>
            <a:picLocks noChangeAspect="1"/>
          </p:cNvPicPr>
          <p:nvPr/>
        </p:nvPicPr>
        <p:blipFill rotWithShape="1">
          <a:blip r:embed="rId3"/>
          <a:srcRect l="53559" t="27177" r="42903" b="65505"/>
          <a:stretch/>
        </p:blipFill>
        <p:spPr>
          <a:xfrm>
            <a:off x="322300" y="6243747"/>
            <a:ext cx="1826035" cy="480367"/>
          </a:xfrm>
          <a:prstGeom prst="rect">
            <a:avLst/>
          </a:prstGeom>
        </p:spPr>
      </p:pic>
      <p:sp>
        <p:nvSpPr>
          <p:cNvPr id="13" name="Título 1">
            <a:extLst>
              <a:ext uri="{FF2B5EF4-FFF2-40B4-BE49-F238E27FC236}">
                <a16:creationId xmlns:a16="http://schemas.microsoft.com/office/drawing/2014/main" id="{1D569A84-485A-413C-A4A2-0FA79EF6760E}"/>
              </a:ext>
            </a:extLst>
          </p:cNvPr>
          <p:cNvSpPr>
            <a:spLocks noGrp="1"/>
          </p:cNvSpPr>
          <p:nvPr>
            <p:ph type="title"/>
          </p:nvPr>
        </p:nvSpPr>
        <p:spPr>
          <a:xfrm>
            <a:off x="922616" y="345531"/>
            <a:ext cx="4937211" cy="488941"/>
          </a:xfrm>
        </p:spPr>
        <p:txBody>
          <a:bodyPr rtlCol="0"/>
          <a:lstStyle/>
          <a:p>
            <a:pPr lvl="1" algn="ctr"/>
            <a:r>
              <a:rPr lang="es-ES" sz="3200" b="1" dirty="0"/>
              <a:t>PLANO ACOTADO</a:t>
            </a:r>
            <a:endParaRPr lang="es-AR" sz="3200" b="1" dirty="0"/>
          </a:p>
        </p:txBody>
      </p:sp>
    </p:spTree>
    <p:extLst>
      <p:ext uri="{BB962C8B-B14F-4D97-AF65-F5344CB8AC3E}">
        <p14:creationId xmlns:p14="http://schemas.microsoft.com/office/powerpoint/2010/main" val="12104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r>
              <a:rPr lang="es-ES" dirty="0"/>
              <a:t>PRESENTACIÓN TECNICA</a:t>
            </a:r>
          </a:p>
        </p:txBody>
      </p:sp>
      <p:sp>
        <p:nvSpPr>
          <p:cNvPr id="3" name="Marcador de contenido 2">
            <a:extLst>
              <a:ext uri="{FF2B5EF4-FFF2-40B4-BE49-F238E27FC236}">
                <a16:creationId xmlns:a16="http://schemas.microsoft.com/office/drawing/2014/main" id="{65015163-D5FD-4849-978B-77883FAF7928}"/>
              </a:ext>
            </a:extLst>
          </p:cNvPr>
          <p:cNvSpPr>
            <a:spLocks noGrp="1"/>
          </p:cNvSpPr>
          <p:nvPr>
            <p:ph idx="1"/>
          </p:nvPr>
        </p:nvSpPr>
        <p:spPr>
          <a:xfrm>
            <a:off x="680934" y="2863158"/>
            <a:ext cx="4074002" cy="1595726"/>
          </a:xfrm>
        </p:spPr>
        <p:txBody>
          <a:bodyPr rtlCol="0"/>
          <a:lstStyle/>
          <a:p>
            <a:pPr algn="ctr">
              <a:lnSpc>
                <a:spcPct val="110000"/>
              </a:lnSpc>
            </a:pPr>
            <a:r>
              <a:rPr lang="es-AR" dirty="0"/>
              <a:t>Como efector final, se utilizará una ventosa neumática plana de vacío con adaptador de 8mm. Este efector fue elegido ya que las piezas de lego tienen gran variedad de tamaño y formas y esta ventosa es una herramienta capaz de adaptarse a estas prestaciones.</a:t>
            </a:r>
          </a:p>
        </p:txBody>
      </p:sp>
      <p:sp>
        <p:nvSpPr>
          <p:cNvPr id="4" name="Marcador de número de diapositiva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es-ES" smtClean="0"/>
              <a:pPr rtl="0"/>
              <a:t>7</a:t>
            </a:fld>
            <a:endParaRPr lang="es-ES" dirty="0"/>
          </a:p>
        </p:txBody>
      </p:sp>
      <p:sp>
        <p:nvSpPr>
          <p:cNvPr id="5" name="Marcador de contenido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s-ES" dirty="0"/>
              <a:t>Efector final</a:t>
            </a:r>
          </a:p>
        </p:txBody>
      </p:sp>
      <p:sp>
        <p:nvSpPr>
          <p:cNvPr id="8" name="Marcador de contenido 7">
            <a:extLst>
              <a:ext uri="{FF2B5EF4-FFF2-40B4-BE49-F238E27FC236}">
                <a16:creationId xmlns:a16="http://schemas.microsoft.com/office/drawing/2014/main" id="{C8438480-8B6F-44E5-A602-6240C1B85FB3}"/>
              </a:ext>
            </a:extLst>
          </p:cNvPr>
          <p:cNvSpPr>
            <a:spLocks noGrp="1"/>
          </p:cNvSpPr>
          <p:nvPr>
            <p:ph idx="19"/>
          </p:nvPr>
        </p:nvSpPr>
        <p:spPr>
          <a:xfrm>
            <a:off x="7327918" y="2456454"/>
            <a:ext cx="4074002" cy="2026239"/>
          </a:xfrm>
        </p:spPr>
        <p:txBody>
          <a:bodyPr rtlCol="0"/>
          <a:lstStyle/>
          <a:p>
            <a:pPr algn="ctr">
              <a:lnSpc>
                <a:spcPct val="110000"/>
              </a:lnSpc>
            </a:pPr>
            <a:r>
              <a:rPr lang="es-ES" dirty="0"/>
              <a:t>La bandeja tendrá forma de arco, cuyos radios coinciden con el espacio de trabajo y su extensión va desde los -60° a los 60° desde el sistema en la base. También la plataforma vibratoria tendrá las mismas dimensiones y se ubicará desde 120° a 240°. Ambas quedarán a la altura de la base del robot, ya que esta se acoplará a otra base alta y más robusta.</a:t>
            </a:r>
            <a:endParaRPr lang="es-AR" dirty="0"/>
          </a:p>
        </p:txBody>
      </p:sp>
      <p:sp>
        <p:nvSpPr>
          <p:cNvPr id="9" name="Marcador de contenido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s-ES" dirty="0" err="1"/>
              <a:t>Layout</a:t>
            </a:r>
            <a:endParaRPr lang="es-ES" dirty="0"/>
          </a:p>
        </p:txBody>
      </p:sp>
      <p:pic>
        <p:nvPicPr>
          <p:cNvPr id="29" name="Marcador de posición de imagen 28" descr="Lápiz">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Marcador de posición de imagen 30" descr="Portátil">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12" name="Marcador de posición de imagen 14">
            <a:extLst>
              <a:ext uri="{FF2B5EF4-FFF2-40B4-BE49-F238E27FC236}">
                <a16:creationId xmlns:a16="http://schemas.microsoft.com/office/drawing/2014/main" id="{CA3D0934-BD7E-42B7-8A52-696197E891F3}"/>
              </a:ext>
            </a:extLst>
          </p:cNvPr>
          <p:cNvPicPr>
            <a:picLocks noChangeAspect="1"/>
          </p:cNvPicPr>
          <p:nvPr/>
        </p:nvPicPr>
        <p:blipFill>
          <a:blip r:embed="rId7"/>
          <a:srcRect l="3101" r="3101"/>
          <a:stretch>
            <a:fillRect/>
          </a:stretch>
        </p:blipFill>
        <p:spPr>
          <a:xfrm rot="10800000">
            <a:off x="0" y="4458817"/>
            <a:ext cx="2617910" cy="2399183"/>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p:spPr>
      </p:pic>
    </p:spTree>
    <p:extLst>
      <p:ext uri="{BB962C8B-B14F-4D97-AF65-F5344CB8AC3E}">
        <p14:creationId xmlns:p14="http://schemas.microsoft.com/office/powerpoint/2010/main" val="26940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B544F3-91E8-4BD0-AB66-0683BFE2BEE3}"/>
              </a:ext>
            </a:extLst>
          </p:cNvPr>
          <p:cNvSpPr>
            <a:spLocks noGrp="1"/>
          </p:cNvSpPr>
          <p:nvPr>
            <p:ph type="title"/>
          </p:nvPr>
        </p:nvSpPr>
        <p:spPr>
          <a:xfrm>
            <a:off x="515938" y="499595"/>
            <a:ext cx="4937211" cy="1325563"/>
          </a:xfrm>
        </p:spPr>
        <p:txBody>
          <a:bodyPr/>
          <a:lstStyle/>
          <a:p>
            <a:pPr algn="ctr"/>
            <a:r>
              <a:rPr lang="es-ES" cap="small" dirty="0"/>
              <a:t>PARÁMETROS DENAVIT – HARTENBERG</a:t>
            </a:r>
            <a:br>
              <a:rPr lang="es-AR" cap="small" dirty="0"/>
            </a:br>
            <a:endParaRPr lang="es-AR"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0439D20-12C8-448E-ADE7-CAB5A41243EC}"/>
                  </a:ext>
                </a:extLst>
              </p:cNvPr>
              <p:cNvSpPr>
                <a:spLocks noGrp="1"/>
              </p:cNvSpPr>
              <p:nvPr>
                <p:ph idx="1"/>
              </p:nvPr>
            </p:nvSpPr>
            <p:spPr>
              <a:xfrm>
                <a:off x="152078" y="1825158"/>
                <a:ext cx="4914189" cy="1399823"/>
              </a:xfrm>
            </p:spPr>
            <p:txBody>
              <a:bodyPr/>
              <a:lstStyle/>
              <a:p>
                <a:pPr marL="0" indent="0" algn="ctr">
                  <a:buNone/>
                </a:pP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𝑑</m:t>
                        </m:r>
                      </m:e>
                      <m:sub>
                        <m:r>
                          <a:rPr lang="es-ES" sz="2000" i="1">
                            <a:latin typeface="Cambria Math" panose="02040503050406030204" pitchFamily="18" charset="0"/>
                          </a:rPr>
                          <m:t>1</m:t>
                        </m:r>
                      </m:sub>
                    </m:sSub>
                    <m:r>
                      <a:rPr lang="es-ES" sz="2000" i="1">
                        <a:latin typeface="Cambria Math" panose="02040503050406030204" pitchFamily="18" charset="0"/>
                      </a:rPr>
                      <m:t>=136,34 </m:t>
                    </m:r>
                    <m:r>
                      <a:rPr lang="es-ES" sz="2000" i="1">
                        <a:latin typeface="Cambria Math" panose="02040503050406030204" pitchFamily="18" charset="0"/>
                      </a:rPr>
                      <m:t>𝑚𝑚</m:t>
                    </m:r>
                    <m:r>
                      <a:rPr lang="es-ES" sz="2000" i="1">
                        <a:latin typeface="Cambria Math" panose="02040503050406030204" pitchFamily="18" charset="0"/>
                      </a:rPr>
                      <m:t>;</m:t>
                    </m:r>
                  </m:oMath>
                </a14:m>
                <a:r>
                  <a:rPr lang="es-ES" sz="2000" dirty="0"/>
                  <a:t> </a:t>
                </a: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𝑑</m:t>
                        </m:r>
                      </m:e>
                      <m:sub>
                        <m:r>
                          <a:rPr lang="es-ES" sz="2000" i="1">
                            <a:latin typeface="Cambria Math" panose="02040503050406030204" pitchFamily="18" charset="0"/>
                          </a:rPr>
                          <m:t>3</m:t>
                        </m:r>
                      </m:sub>
                    </m:sSub>
                    <m:r>
                      <a:rPr lang="es-ES" sz="2000" i="1">
                        <a:latin typeface="Cambria Math" panose="02040503050406030204" pitchFamily="18" charset="0"/>
                      </a:rPr>
                      <m:t>=27,39 </m:t>
                    </m:r>
                    <m:r>
                      <a:rPr lang="es-ES" sz="2000" i="1">
                        <a:latin typeface="Cambria Math" panose="02040503050406030204" pitchFamily="18" charset="0"/>
                      </a:rPr>
                      <m:t>𝑚𝑚</m:t>
                    </m:r>
                  </m:oMath>
                </a14:m>
                <a:r>
                  <a:rPr lang="es-ES" sz="2000" dirty="0"/>
                  <a:t>;</a:t>
                </a:r>
              </a:p>
              <a:p>
                <a:pPr marL="0" indent="0" algn="ctr">
                  <a:buNone/>
                </a:pP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𝑑</m:t>
                        </m:r>
                      </m:e>
                      <m:sub>
                        <m:r>
                          <a:rPr lang="es-ES" sz="2000" i="1">
                            <a:latin typeface="Cambria Math" panose="02040503050406030204" pitchFamily="18" charset="0"/>
                          </a:rPr>
                          <m:t>4</m:t>
                        </m:r>
                      </m:sub>
                    </m:sSub>
                    <m:r>
                      <a:rPr lang="es-ES" sz="2000" i="1">
                        <a:latin typeface="Cambria Math" panose="02040503050406030204" pitchFamily="18" charset="0"/>
                      </a:rPr>
                      <m:t>=59 </m:t>
                    </m:r>
                    <m:r>
                      <a:rPr lang="es-ES" sz="2000" i="1">
                        <a:latin typeface="Cambria Math" panose="02040503050406030204" pitchFamily="18" charset="0"/>
                      </a:rPr>
                      <m:t>𝑚𝑚</m:t>
                    </m:r>
                  </m:oMath>
                </a14:m>
                <a:r>
                  <a:rPr lang="es-ES" sz="2000" dirty="0"/>
                  <a:t>; </a:t>
                </a:r>
                <a14:m>
                  <m:oMath xmlns:m="http://schemas.openxmlformats.org/officeDocument/2006/math">
                    <m:sSub>
                      <m:sSubPr>
                        <m:ctrlPr>
                          <a:rPr lang="es-AR" sz="2000" i="1">
                            <a:latin typeface="Cambria Math" panose="02040503050406030204" pitchFamily="18" charset="0"/>
                          </a:rPr>
                        </m:ctrlPr>
                      </m:sSubPr>
                      <m:e>
                        <m:r>
                          <m:rPr>
                            <m:sty m:val="p"/>
                          </m:rPr>
                          <a:rPr lang="es-AR" sz="2000">
                            <a:latin typeface="Cambria Math" panose="02040503050406030204" pitchFamily="18" charset="0"/>
                          </a:rPr>
                          <m:t>a</m:t>
                        </m:r>
                      </m:e>
                      <m:sub>
                        <m:r>
                          <a:rPr lang="es-AR" sz="2000" i="1">
                            <a:latin typeface="Cambria Math" panose="02040503050406030204" pitchFamily="18" charset="0"/>
                          </a:rPr>
                          <m:t>1</m:t>
                        </m:r>
                      </m:sub>
                    </m:sSub>
                    <m:r>
                      <a:rPr lang="es-ES" sz="2000" i="1">
                        <a:latin typeface="Cambria Math" panose="02040503050406030204" pitchFamily="18" charset="0"/>
                      </a:rPr>
                      <m:t>=40 </m:t>
                    </m:r>
                    <m:r>
                      <a:rPr lang="es-ES" sz="2000" i="1">
                        <a:latin typeface="Cambria Math" panose="02040503050406030204" pitchFamily="18" charset="0"/>
                      </a:rPr>
                      <m:t>𝑚𝑚</m:t>
                    </m:r>
                  </m:oMath>
                </a14:m>
                <a:r>
                  <a:rPr lang="es-ES" sz="2000" dirty="0"/>
                  <a:t>; </a:t>
                </a:r>
              </a:p>
              <a:p>
                <a:pPr marL="0" indent="0" algn="ctr">
                  <a:buNone/>
                </a:pPr>
                <a14:m>
                  <m:oMath xmlns:m="http://schemas.openxmlformats.org/officeDocument/2006/math">
                    <m:sSub>
                      <m:sSubPr>
                        <m:ctrlPr>
                          <a:rPr lang="es-AR" sz="2000" i="1">
                            <a:latin typeface="Cambria Math" panose="02040503050406030204" pitchFamily="18" charset="0"/>
                          </a:rPr>
                        </m:ctrlPr>
                      </m:sSubPr>
                      <m:e>
                        <m:r>
                          <m:rPr>
                            <m:sty m:val="p"/>
                          </m:rPr>
                          <a:rPr lang="es-AR" sz="2000">
                            <a:latin typeface="Cambria Math" panose="02040503050406030204" pitchFamily="18" charset="0"/>
                          </a:rPr>
                          <m:t>a</m:t>
                        </m:r>
                      </m:e>
                      <m:sub>
                        <m:r>
                          <a:rPr lang="es-AR" sz="2000" i="1">
                            <a:latin typeface="Cambria Math" panose="02040503050406030204" pitchFamily="18" charset="0"/>
                          </a:rPr>
                          <m:t>2</m:t>
                        </m:r>
                      </m:sub>
                    </m:sSub>
                    <m:r>
                      <a:rPr lang="es-ES" sz="2000" i="1">
                        <a:latin typeface="Cambria Math" panose="02040503050406030204" pitchFamily="18" charset="0"/>
                      </a:rPr>
                      <m:t>=20 </m:t>
                    </m:r>
                    <m:r>
                      <a:rPr lang="es-ES" sz="2000" i="1">
                        <a:latin typeface="Cambria Math" panose="02040503050406030204" pitchFamily="18" charset="0"/>
                      </a:rPr>
                      <m:t>𝑚𝑚</m:t>
                    </m:r>
                  </m:oMath>
                </a14:m>
                <a:r>
                  <a:rPr lang="es-ES" sz="2000" dirty="0"/>
                  <a:t>; </a:t>
                </a:r>
                <a14:m>
                  <m:oMath xmlns:m="http://schemas.openxmlformats.org/officeDocument/2006/math">
                    <m:sSub>
                      <m:sSubPr>
                        <m:ctrlPr>
                          <a:rPr lang="es-AR" sz="2000" i="1">
                            <a:latin typeface="Cambria Math" panose="02040503050406030204" pitchFamily="18" charset="0"/>
                          </a:rPr>
                        </m:ctrlPr>
                      </m:sSubPr>
                      <m:e>
                        <m:r>
                          <a:rPr lang="es-AR" sz="2000" i="1">
                            <a:latin typeface="Cambria Math" panose="02040503050406030204" pitchFamily="18" charset="0"/>
                          </a:rPr>
                          <m:t>𝛼</m:t>
                        </m:r>
                      </m:e>
                      <m:sub>
                        <m:r>
                          <a:rPr lang="es-AR" sz="2000" i="1">
                            <a:latin typeface="Cambria Math" panose="02040503050406030204" pitchFamily="18" charset="0"/>
                          </a:rPr>
                          <m:t>2</m:t>
                        </m:r>
                      </m:sub>
                    </m:sSub>
                    <m:r>
                      <a:rPr lang="es-AR" sz="2000" i="1">
                        <a:latin typeface="Cambria Math" panose="02040503050406030204" pitchFamily="18" charset="0"/>
                      </a:rPr>
                      <m:t>= </m:t>
                    </m:r>
                    <m:r>
                      <a:rPr lang="es-AR" sz="2000" i="1">
                        <a:latin typeface="Cambria Math" panose="02040503050406030204" pitchFamily="18" charset="0"/>
                      </a:rPr>
                      <m:t>𝜋</m:t>
                    </m:r>
                  </m:oMath>
                </a14:m>
                <a:endParaRPr lang="es-AR" sz="2000" dirty="0"/>
              </a:p>
              <a:p>
                <a:pPr marL="0" indent="0">
                  <a:buNone/>
                </a:pPr>
                <a:endParaRPr lang="es-AR" dirty="0"/>
              </a:p>
            </p:txBody>
          </p:sp>
        </mc:Choice>
        <mc:Fallback xmlns="">
          <p:sp>
            <p:nvSpPr>
              <p:cNvPr id="3" name="Marcador de contenido 2">
                <a:extLst>
                  <a:ext uri="{FF2B5EF4-FFF2-40B4-BE49-F238E27FC236}">
                    <a16:creationId xmlns:a16="http://schemas.microsoft.com/office/drawing/2014/main" id="{50439D20-12C8-448E-ADE7-CAB5A41243EC}"/>
                  </a:ext>
                </a:extLst>
              </p:cNvPr>
              <p:cNvSpPr>
                <a:spLocks noGrp="1" noRot="1" noChangeAspect="1" noMove="1" noResize="1" noEditPoints="1" noAdjustHandles="1" noChangeArrowheads="1" noChangeShapeType="1" noTextEdit="1"/>
              </p:cNvSpPr>
              <p:nvPr>
                <p:ph idx="1"/>
              </p:nvPr>
            </p:nvSpPr>
            <p:spPr>
              <a:xfrm>
                <a:off x="152078" y="1825158"/>
                <a:ext cx="4914189" cy="1399823"/>
              </a:xfrm>
              <a:blipFill>
                <a:blip r:embed="rId2"/>
                <a:stretch>
                  <a:fillRect t="-7826"/>
                </a:stretch>
              </a:blipFill>
            </p:spPr>
            <p:txBody>
              <a:bodyPr/>
              <a:lstStyle/>
              <a:p>
                <a:r>
                  <a:rPr lang="es-AR">
                    <a:noFill/>
                  </a:rPr>
                  <a:t> </a:t>
                </a:r>
              </a:p>
            </p:txBody>
          </p:sp>
        </mc:Fallback>
      </mc:AlternateContent>
      <p:sp>
        <p:nvSpPr>
          <p:cNvPr id="4" name="Marcador de número de diapositiva 3">
            <a:extLst>
              <a:ext uri="{FF2B5EF4-FFF2-40B4-BE49-F238E27FC236}">
                <a16:creationId xmlns:a16="http://schemas.microsoft.com/office/drawing/2014/main" id="{60C8FAE1-E3D6-46F2-B55E-8C7015650940}"/>
              </a:ext>
            </a:extLst>
          </p:cNvPr>
          <p:cNvSpPr>
            <a:spLocks noGrp="1"/>
          </p:cNvSpPr>
          <p:nvPr>
            <p:ph type="sldNum" sz="quarter" idx="12"/>
          </p:nvPr>
        </p:nvSpPr>
        <p:spPr/>
        <p:txBody>
          <a:bodyPr/>
          <a:lstStyle/>
          <a:p>
            <a:pPr rtl="0"/>
            <a:fld id="{9EC71654-96A5-4280-94F3-931C61A9F92C}" type="slidenum">
              <a:rPr lang="es-ES" noProof="0" smtClean="0"/>
              <a:pPr rtl="0"/>
              <a:t>8</a:t>
            </a:fld>
            <a:endParaRPr lang="es-ES" noProof="0" dirty="0"/>
          </a:p>
        </p:txBody>
      </p:sp>
      <p:pic>
        <p:nvPicPr>
          <p:cNvPr id="16" name="Marcador de posición de imagen 15">
            <a:extLst>
              <a:ext uri="{FF2B5EF4-FFF2-40B4-BE49-F238E27FC236}">
                <a16:creationId xmlns:a16="http://schemas.microsoft.com/office/drawing/2014/main" id="{5779D8B2-80E8-4487-8B1A-985CEA173816}"/>
              </a:ext>
            </a:extLst>
          </p:cNvPr>
          <p:cNvPicPr>
            <a:picLocks noGrp="1" noChangeAspect="1"/>
          </p:cNvPicPr>
          <p:nvPr>
            <p:ph type="pic" sz="quarter" idx="13"/>
          </p:nvPr>
        </p:nvPicPr>
        <p:blipFill>
          <a:blip r:embed="rId3"/>
          <a:srcRect/>
          <a:stretch>
            <a:fillRect/>
          </a:stretch>
        </p:blipFill>
        <p:spPr/>
      </p:pic>
      <mc:AlternateContent xmlns:mc="http://schemas.openxmlformats.org/markup-compatibility/2006" xmlns:a14="http://schemas.microsoft.com/office/drawing/2010/main">
        <mc:Choice Requires="a14">
          <p:graphicFrame>
            <p:nvGraphicFramePr>
              <p:cNvPr id="17" name="Tabla 16">
                <a:extLst>
                  <a:ext uri="{FF2B5EF4-FFF2-40B4-BE49-F238E27FC236}">
                    <a16:creationId xmlns:a16="http://schemas.microsoft.com/office/drawing/2014/main" id="{18EC3EDD-F52E-477D-A3FA-C0353DAFB4FA}"/>
                  </a:ext>
                </a:extLst>
              </p:cNvPr>
              <p:cNvGraphicFramePr>
                <a:graphicFrameLocks noGrp="1"/>
              </p:cNvGraphicFramePr>
              <p:nvPr>
                <p:extLst>
                  <p:ext uri="{D42A27DB-BD31-4B8C-83A1-F6EECF244321}">
                    <p14:modId xmlns:p14="http://schemas.microsoft.com/office/powerpoint/2010/main" val="3966050436"/>
                  </p:ext>
                </p:extLst>
              </p:nvPr>
            </p:nvGraphicFramePr>
            <p:xfrm>
              <a:off x="536896" y="3429000"/>
              <a:ext cx="4144552" cy="2121669"/>
            </p:xfrm>
            <a:graphic>
              <a:graphicData uri="http://schemas.openxmlformats.org/drawingml/2006/table">
                <a:tbl>
                  <a:tblPr firstRow="1" firstCol="1" bandRow="1">
                    <a:tableStyleId>{5C22544A-7EE6-4342-B048-85BDC9FD1C3A}</a:tableStyleId>
                  </a:tblPr>
                  <a:tblGrid>
                    <a:gridCol w="611662">
                      <a:extLst>
                        <a:ext uri="{9D8B030D-6E8A-4147-A177-3AD203B41FA5}">
                          <a16:colId xmlns:a16="http://schemas.microsoft.com/office/drawing/2014/main" val="3885726124"/>
                        </a:ext>
                      </a:extLst>
                    </a:gridCol>
                    <a:gridCol w="555268">
                      <a:extLst>
                        <a:ext uri="{9D8B030D-6E8A-4147-A177-3AD203B41FA5}">
                          <a16:colId xmlns:a16="http://schemas.microsoft.com/office/drawing/2014/main" val="2413388518"/>
                        </a:ext>
                      </a:extLst>
                    </a:gridCol>
                    <a:gridCol w="554400">
                      <a:extLst>
                        <a:ext uri="{9D8B030D-6E8A-4147-A177-3AD203B41FA5}">
                          <a16:colId xmlns:a16="http://schemas.microsoft.com/office/drawing/2014/main" val="2212939981"/>
                        </a:ext>
                      </a:extLst>
                    </a:gridCol>
                    <a:gridCol w="518828">
                      <a:extLst>
                        <a:ext uri="{9D8B030D-6E8A-4147-A177-3AD203B41FA5}">
                          <a16:colId xmlns:a16="http://schemas.microsoft.com/office/drawing/2014/main" val="2068089299"/>
                        </a:ext>
                      </a:extLst>
                    </a:gridCol>
                    <a:gridCol w="557003">
                      <a:extLst>
                        <a:ext uri="{9D8B030D-6E8A-4147-A177-3AD203B41FA5}">
                          <a16:colId xmlns:a16="http://schemas.microsoft.com/office/drawing/2014/main" val="4154907905"/>
                        </a:ext>
                      </a:extLst>
                    </a:gridCol>
                    <a:gridCol w="628342">
                      <a:extLst>
                        <a:ext uri="{9D8B030D-6E8A-4147-A177-3AD203B41FA5}">
                          <a16:colId xmlns:a16="http://schemas.microsoft.com/office/drawing/2014/main" val="3503068141"/>
                        </a:ext>
                      </a:extLst>
                    </a:gridCol>
                    <a:gridCol w="719049">
                      <a:extLst>
                        <a:ext uri="{9D8B030D-6E8A-4147-A177-3AD203B41FA5}">
                          <a16:colId xmlns:a16="http://schemas.microsoft.com/office/drawing/2014/main" val="1343173554"/>
                        </a:ext>
                      </a:extLst>
                    </a:gridCol>
                  </a:tblGrid>
                  <a:tr h="439681">
                    <a:tc>
                      <a:txBody>
                        <a:bodyPr/>
                        <a:lstStyle/>
                        <a:p>
                          <a:pPr algn="l">
                            <a:lnSpc>
                              <a:spcPct val="107000"/>
                            </a:lnSpc>
                          </a:pPr>
                          <a:endParaRPr lang="es-AR" sz="1800">
                            <a:effectLst/>
                            <a:latin typeface="Calibri" panose="020F0502020204030204" pitchFamily="34"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𝜃</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d</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a</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Tipo</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Offset</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184231431"/>
                      </a:ext>
                    </a:extLst>
                  </a:tr>
                  <a:tr h="344936">
                    <a:tc>
                      <a:txBody>
                        <a:bodyPr/>
                        <a:lstStyle/>
                        <a:p>
                          <a:pPr algn="ctr">
                            <a:lnSpc>
                              <a:spcPct val="107000"/>
                            </a:lnSpc>
                            <a:spcAft>
                              <a:spcPts val="0"/>
                            </a:spcAft>
                          </a:pPr>
                          <a:r>
                            <a:rPr lang="es-AR" sz="1800">
                              <a:effectLst/>
                            </a:rPr>
                            <a:t>Art 1</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q</m:t>
                                    </m:r>
                                  </m:e>
                                  <m:sub>
                                    <m:r>
                                      <a:rPr lang="es-AR" sz="1800">
                                        <a:effectLst/>
                                        <a:latin typeface="Cambria Math" panose="02040503050406030204" pitchFamily="18" charset="0"/>
                                      </a:rPr>
                                      <m:t>1</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d</m:t>
                                    </m:r>
                                  </m:e>
                                  <m:sub>
                                    <m:r>
                                      <a:rPr lang="es-AR" sz="1800">
                                        <a:effectLst/>
                                        <a:latin typeface="Cambria Math" panose="02040503050406030204" pitchFamily="18" charset="0"/>
                                      </a:rPr>
                                      <m:t>1</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a</m:t>
                                    </m:r>
                                  </m:e>
                                  <m:sub>
                                    <m:r>
                                      <a:rPr lang="es-AR" sz="1800">
                                        <a:effectLst/>
                                        <a:latin typeface="Cambria Math" panose="02040503050406030204" pitchFamily="18" charset="0"/>
                                      </a:rPr>
                                      <m:t>2</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0</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358578213"/>
                      </a:ext>
                    </a:extLst>
                  </a:tr>
                  <a:tr h="344936">
                    <a:tc>
                      <a:txBody>
                        <a:bodyPr/>
                        <a:lstStyle/>
                        <a:p>
                          <a:pPr algn="ctr">
                            <a:lnSpc>
                              <a:spcPct val="107000"/>
                            </a:lnSpc>
                            <a:spcAft>
                              <a:spcPts val="0"/>
                            </a:spcAft>
                          </a:pPr>
                          <a:r>
                            <a:rPr lang="es-AR" sz="1800">
                              <a:effectLst/>
                            </a:rPr>
                            <a:t>Art 2</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q</m:t>
                                    </m:r>
                                  </m:e>
                                  <m:sub>
                                    <m:r>
                                      <a:rPr lang="es-AR" sz="1800">
                                        <a:effectLst/>
                                        <a:latin typeface="Cambria Math" panose="02040503050406030204" pitchFamily="18" charset="0"/>
                                      </a:rPr>
                                      <m:t>2</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a</m:t>
                                    </m:r>
                                  </m:e>
                                  <m:sub>
                                    <m:r>
                                      <a:rPr lang="es-AR" sz="1800">
                                        <a:effectLst/>
                                        <a:latin typeface="Cambria Math" panose="02040503050406030204" pitchFamily="18" charset="0"/>
                                      </a:rPr>
                                      <m:t>2</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a:rPr lang="es-AR" sz="1800">
                                        <a:effectLst/>
                                        <a:latin typeface="Cambria Math" panose="02040503050406030204" pitchFamily="18" charset="0"/>
                                      </a:rPr>
                                      <m:t>𝛼</m:t>
                                    </m:r>
                                  </m:e>
                                  <m:sub>
                                    <m:r>
                                      <a:rPr lang="es-AR" sz="1800">
                                        <a:effectLst/>
                                        <a:latin typeface="Cambria Math" panose="02040503050406030204" pitchFamily="18" charset="0"/>
                                      </a:rPr>
                                      <m:t>2</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197695539"/>
                      </a:ext>
                    </a:extLst>
                  </a:tr>
                  <a:tr h="344936">
                    <a:tc>
                      <a:txBody>
                        <a:bodyPr/>
                        <a:lstStyle/>
                        <a:p>
                          <a:pPr algn="ctr">
                            <a:lnSpc>
                              <a:spcPct val="107000"/>
                            </a:lnSpc>
                            <a:spcAft>
                              <a:spcPts val="0"/>
                            </a:spcAft>
                          </a:pPr>
                          <a:r>
                            <a:rPr lang="es-AR" sz="1800">
                              <a:effectLst/>
                            </a:rPr>
                            <a:t>Art 3</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q</m:t>
                                    </m:r>
                                  </m:e>
                                  <m:sub>
                                    <m:r>
                                      <a:rPr lang="es-AR" sz="1800">
                                        <a:effectLst/>
                                        <a:latin typeface="Cambria Math" panose="02040503050406030204" pitchFamily="18" charset="0"/>
                                      </a:rPr>
                                      <m:t>3</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1</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d</m:t>
                                    </m:r>
                                  </m:e>
                                  <m:sub>
                                    <m:r>
                                      <a:rPr lang="es-AR" sz="1800">
                                        <a:effectLst/>
                                        <a:latin typeface="Cambria Math" panose="02040503050406030204" pitchFamily="18" charset="0"/>
                                      </a:rPr>
                                      <m:t>3</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4250336770"/>
                      </a:ext>
                    </a:extLst>
                  </a:tr>
                  <a:tr h="344936">
                    <a:tc>
                      <a:txBody>
                        <a:bodyPr/>
                        <a:lstStyle/>
                        <a:p>
                          <a:pPr algn="ctr">
                            <a:lnSpc>
                              <a:spcPct val="107000"/>
                            </a:lnSpc>
                            <a:spcAft>
                              <a:spcPts val="0"/>
                            </a:spcAft>
                          </a:pPr>
                          <a:r>
                            <a:rPr lang="es-AR" sz="1800">
                              <a:effectLst/>
                            </a:rPr>
                            <a:t>Art 4</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q</m:t>
                                    </m:r>
                                  </m:e>
                                  <m:sub>
                                    <m:r>
                                      <a:rPr lang="es-AR" sz="1800">
                                        <a:effectLst/>
                                        <a:latin typeface="Cambria Math" panose="02040503050406030204" pitchFamily="18" charset="0"/>
                                      </a:rPr>
                                      <m:t>4</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14:m>
                            <m:oMathPara xmlns:m="http://schemas.openxmlformats.org/officeDocument/2006/math">
                              <m:oMathParaPr>
                                <m:jc m:val="centerGroup"/>
                              </m:oMathParaPr>
                              <m:oMath xmlns:m="http://schemas.openxmlformats.org/officeDocument/2006/math">
                                <m:sSub>
                                  <m:sSubPr>
                                    <m:ctrlPr>
                                      <a:rPr lang="es-AR" sz="1800" i="1">
                                        <a:effectLst/>
                                        <a:latin typeface="Cambria Math" panose="02040503050406030204" pitchFamily="18" charset="0"/>
                                      </a:rPr>
                                    </m:ctrlPr>
                                  </m:sSubPr>
                                  <m:e>
                                    <m:r>
                                      <m:rPr>
                                        <m:sty m:val="p"/>
                                      </m:rPr>
                                      <a:rPr lang="es-AR" sz="1800">
                                        <a:effectLst/>
                                        <a:latin typeface="Cambria Math" panose="02040503050406030204" pitchFamily="18" charset="0"/>
                                      </a:rPr>
                                      <m:t>d</m:t>
                                    </m:r>
                                  </m:e>
                                  <m:sub>
                                    <m:r>
                                      <a:rPr lang="es-AR" sz="1800">
                                        <a:effectLst/>
                                        <a:latin typeface="Cambria Math" panose="02040503050406030204" pitchFamily="18" charset="0"/>
                                      </a:rPr>
                                      <m:t>4</m:t>
                                    </m:r>
                                  </m:sub>
                                </m:sSub>
                              </m:oMath>
                            </m:oMathPara>
                          </a14:m>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0</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296745095"/>
                      </a:ext>
                    </a:extLst>
                  </a:tr>
                </a:tbl>
              </a:graphicData>
            </a:graphic>
          </p:graphicFrame>
        </mc:Choice>
        <mc:Fallback xmlns="">
          <p:graphicFrame>
            <p:nvGraphicFramePr>
              <p:cNvPr id="17" name="Tabla 16">
                <a:extLst>
                  <a:ext uri="{FF2B5EF4-FFF2-40B4-BE49-F238E27FC236}">
                    <a16:creationId xmlns:a16="http://schemas.microsoft.com/office/drawing/2014/main" id="{18EC3EDD-F52E-477D-A3FA-C0353DAFB4FA}"/>
                  </a:ext>
                </a:extLst>
              </p:cNvPr>
              <p:cNvGraphicFramePr>
                <a:graphicFrameLocks noGrp="1"/>
              </p:cNvGraphicFramePr>
              <p:nvPr>
                <p:extLst>
                  <p:ext uri="{D42A27DB-BD31-4B8C-83A1-F6EECF244321}">
                    <p14:modId xmlns:p14="http://schemas.microsoft.com/office/powerpoint/2010/main" val="3966050436"/>
                  </p:ext>
                </p:extLst>
              </p:nvPr>
            </p:nvGraphicFramePr>
            <p:xfrm>
              <a:off x="536896" y="3429000"/>
              <a:ext cx="4144552" cy="2121669"/>
            </p:xfrm>
            <a:graphic>
              <a:graphicData uri="http://schemas.openxmlformats.org/drawingml/2006/table">
                <a:tbl>
                  <a:tblPr firstRow="1" firstCol="1" bandRow="1">
                    <a:tableStyleId>{5C22544A-7EE6-4342-B048-85BDC9FD1C3A}</a:tableStyleId>
                  </a:tblPr>
                  <a:tblGrid>
                    <a:gridCol w="611662">
                      <a:extLst>
                        <a:ext uri="{9D8B030D-6E8A-4147-A177-3AD203B41FA5}">
                          <a16:colId xmlns:a16="http://schemas.microsoft.com/office/drawing/2014/main" val="3885726124"/>
                        </a:ext>
                      </a:extLst>
                    </a:gridCol>
                    <a:gridCol w="555268">
                      <a:extLst>
                        <a:ext uri="{9D8B030D-6E8A-4147-A177-3AD203B41FA5}">
                          <a16:colId xmlns:a16="http://schemas.microsoft.com/office/drawing/2014/main" val="2413388518"/>
                        </a:ext>
                      </a:extLst>
                    </a:gridCol>
                    <a:gridCol w="554400">
                      <a:extLst>
                        <a:ext uri="{9D8B030D-6E8A-4147-A177-3AD203B41FA5}">
                          <a16:colId xmlns:a16="http://schemas.microsoft.com/office/drawing/2014/main" val="2212939981"/>
                        </a:ext>
                      </a:extLst>
                    </a:gridCol>
                    <a:gridCol w="518828">
                      <a:extLst>
                        <a:ext uri="{9D8B030D-6E8A-4147-A177-3AD203B41FA5}">
                          <a16:colId xmlns:a16="http://schemas.microsoft.com/office/drawing/2014/main" val="2068089299"/>
                        </a:ext>
                      </a:extLst>
                    </a:gridCol>
                    <a:gridCol w="557003">
                      <a:extLst>
                        <a:ext uri="{9D8B030D-6E8A-4147-A177-3AD203B41FA5}">
                          <a16:colId xmlns:a16="http://schemas.microsoft.com/office/drawing/2014/main" val="4154907905"/>
                        </a:ext>
                      </a:extLst>
                    </a:gridCol>
                    <a:gridCol w="628342">
                      <a:extLst>
                        <a:ext uri="{9D8B030D-6E8A-4147-A177-3AD203B41FA5}">
                          <a16:colId xmlns:a16="http://schemas.microsoft.com/office/drawing/2014/main" val="3503068141"/>
                        </a:ext>
                      </a:extLst>
                    </a:gridCol>
                    <a:gridCol w="719049">
                      <a:extLst>
                        <a:ext uri="{9D8B030D-6E8A-4147-A177-3AD203B41FA5}">
                          <a16:colId xmlns:a16="http://schemas.microsoft.com/office/drawing/2014/main" val="1343173554"/>
                        </a:ext>
                      </a:extLst>
                    </a:gridCol>
                  </a:tblGrid>
                  <a:tr h="439681">
                    <a:tc>
                      <a:txBody>
                        <a:bodyPr/>
                        <a:lstStyle/>
                        <a:p>
                          <a:pPr algn="l">
                            <a:lnSpc>
                              <a:spcPct val="107000"/>
                            </a:lnSpc>
                          </a:pPr>
                          <a:endParaRPr lang="es-AR" sz="1800">
                            <a:effectLst/>
                            <a:latin typeface="Calibri" panose="020F0502020204030204" pitchFamily="34"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𝜃</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d</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a</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Tipo</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Offset</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184231431"/>
                      </a:ext>
                    </a:extLst>
                  </a:tr>
                  <a:tr h="420497">
                    <a:tc>
                      <a:txBody>
                        <a:bodyPr/>
                        <a:lstStyle/>
                        <a:p>
                          <a:pPr algn="ctr">
                            <a:lnSpc>
                              <a:spcPct val="107000"/>
                            </a:lnSpc>
                            <a:spcAft>
                              <a:spcPts val="0"/>
                            </a:spcAft>
                          </a:pPr>
                          <a:r>
                            <a:rPr lang="es-AR" sz="1800">
                              <a:effectLst/>
                            </a:rPr>
                            <a:t>Art 1</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110989" t="-108696" r="-542857" b="-315942"/>
                          </a:stretch>
                        </a:blipFill>
                      </a:tcPr>
                    </a:tc>
                    <a:tc>
                      <a:txBody>
                        <a:bodyPr/>
                        <a:lstStyle/>
                        <a:p>
                          <a:endParaRPr lang="es-AR"/>
                        </a:p>
                      </a:txBody>
                      <a:tcPr marL="63500" marR="63500" marT="63500" marB="63500">
                        <a:blipFill>
                          <a:blip r:embed="rId4"/>
                          <a:stretch>
                            <a:fillRect l="-210989" t="-108696" r="-442857" b="-315942"/>
                          </a:stretch>
                        </a:blipFill>
                      </a:tcPr>
                    </a:tc>
                    <a:tc>
                      <a:txBody>
                        <a:bodyPr/>
                        <a:lstStyle/>
                        <a:p>
                          <a:endParaRPr lang="es-AR"/>
                        </a:p>
                      </a:txBody>
                      <a:tcPr marL="63500" marR="63500" marT="63500" marB="63500">
                        <a:blipFill>
                          <a:blip r:embed="rId4"/>
                          <a:stretch>
                            <a:fillRect l="-329070" t="-108696" r="-368605" b="-315942"/>
                          </a:stretch>
                        </a:blipFill>
                      </a:tcPr>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0</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358578213"/>
                      </a:ext>
                    </a:extLst>
                  </a:tr>
                  <a:tr h="420497">
                    <a:tc>
                      <a:txBody>
                        <a:bodyPr/>
                        <a:lstStyle/>
                        <a:p>
                          <a:pPr algn="ctr">
                            <a:lnSpc>
                              <a:spcPct val="107000"/>
                            </a:lnSpc>
                            <a:spcAft>
                              <a:spcPts val="0"/>
                            </a:spcAft>
                          </a:pPr>
                          <a:r>
                            <a:rPr lang="es-AR" sz="1800">
                              <a:effectLst/>
                            </a:rPr>
                            <a:t>Art 2</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110989" t="-205714" r="-542857" b="-211429"/>
                          </a:stretch>
                        </a:blipFill>
                      </a:tcPr>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329070" t="-205714" r="-368605" b="-211429"/>
                          </a:stretch>
                        </a:blipFill>
                      </a:tcPr>
                    </a:tc>
                    <a:tc>
                      <a:txBody>
                        <a:bodyPr/>
                        <a:lstStyle/>
                        <a:p>
                          <a:endParaRPr lang="es-AR"/>
                        </a:p>
                      </a:txBody>
                      <a:tcPr marL="63500" marR="63500" marT="63500" marB="63500">
                        <a:blipFill>
                          <a:blip r:embed="rId4"/>
                          <a:stretch>
                            <a:fillRect l="-405495" t="-205714" r="-248352" b="-211429"/>
                          </a:stretch>
                        </a:blipFill>
                      </a:tcPr>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1197695539"/>
                      </a:ext>
                    </a:extLst>
                  </a:tr>
                  <a:tr h="420497">
                    <a:tc>
                      <a:txBody>
                        <a:bodyPr/>
                        <a:lstStyle/>
                        <a:p>
                          <a:pPr algn="ctr">
                            <a:lnSpc>
                              <a:spcPct val="107000"/>
                            </a:lnSpc>
                            <a:spcAft>
                              <a:spcPts val="0"/>
                            </a:spcAft>
                          </a:pPr>
                          <a:r>
                            <a:rPr lang="es-AR" sz="1800">
                              <a:effectLst/>
                            </a:rPr>
                            <a:t>Art 3</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210989" t="-310145" r="-442857" b="-114493"/>
                          </a:stretch>
                        </a:blipFill>
                      </a:tcPr>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1</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477119" t="-310145" r="-4237" b="-114493"/>
                          </a:stretch>
                        </a:blipFill>
                      </a:tcPr>
                    </a:tc>
                    <a:extLst>
                      <a:ext uri="{0D108BD9-81ED-4DB2-BD59-A6C34878D82A}">
                        <a16:rowId xmlns:a16="http://schemas.microsoft.com/office/drawing/2014/main" val="4250336770"/>
                      </a:ext>
                    </a:extLst>
                  </a:tr>
                  <a:tr h="420497">
                    <a:tc>
                      <a:txBody>
                        <a:bodyPr/>
                        <a:lstStyle/>
                        <a:p>
                          <a:pPr algn="ctr">
                            <a:lnSpc>
                              <a:spcPct val="107000"/>
                            </a:lnSpc>
                            <a:spcAft>
                              <a:spcPts val="0"/>
                            </a:spcAft>
                          </a:pPr>
                          <a:r>
                            <a:rPr lang="es-AR" sz="1800">
                              <a:effectLst/>
                            </a:rPr>
                            <a:t>Art 4</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endParaRPr lang="es-AR"/>
                        </a:p>
                      </a:txBody>
                      <a:tcPr marL="63500" marR="63500" marT="63500" marB="63500">
                        <a:blipFill>
                          <a:blip r:embed="rId4"/>
                          <a:stretch>
                            <a:fillRect l="-110989" t="-410145" r="-542857" b="-14493"/>
                          </a:stretch>
                        </a:blipFill>
                      </a:tcPr>
                    </a:tc>
                    <a:tc>
                      <a:txBody>
                        <a:bodyPr/>
                        <a:lstStyle/>
                        <a:p>
                          <a:endParaRPr lang="es-AR"/>
                        </a:p>
                      </a:txBody>
                      <a:tcPr marL="63500" marR="63500" marT="63500" marB="63500">
                        <a:blipFill>
                          <a:blip r:embed="rId4"/>
                          <a:stretch>
                            <a:fillRect l="-210989" t="-410145" r="-442857" b="-14493"/>
                          </a:stretch>
                        </a:blipFill>
                      </a:tcPr>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a:effectLst/>
                            </a:rPr>
                            <a:t>0</a:t>
                          </a:r>
                          <a:endParaRPr lang="es-AR"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tc>
                      <a:txBody>
                        <a:bodyPr/>
                        <a:lstStyle/>
                        <a:p>
                          <a:pPr algn="ctr">
                            <a:lnSpc>
                              <a:spcPct val="107000"/>
                            </a:lnSpc>
                            <a:spcAft>
                              <a:spcPts val="0"/>
                            </a:spcAft>
                          </a:pPr>
                          <a:r>
                            <a:rPr lang="es-AR" sz="1800" dirty="0">
                              <a:effectLst/>
                            </a:rPr>
                            <a:t>0</a:t>
                          </a:r>
                          <a:endParaRPr lang="es-AR"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0" marR="63500" marT="63500" marB="63500"/>
                    </a:tc>
                    <a:extLst>
                      <a:ext uri="{0D108BD9-81ED-4DB2-BD59-A6C34878D82A}">
                        <a16:rowId xmlns:a16="http://schemas.microsoft.com/office/drawing/2014/main" val="2296745095"/>
                      </a:ext>
                    </a:extLst>
                  </a:tr>
                </a:tbl>
              </a:graphicData>
            </a:graphic>
          </p:graphicFrame>
        </mc:Fallback>
      </mc:AlternateContent>
      <p:sp>
        <p:nvSpPr>
          <p:cNvPr id="18" name="Rectangle 1">
            <a:extLst>
              <a:ext uri="{FF2B5EF4-FFF2-40B4-BE49-F238E27FC236}">
                <a16:creationId xmlns:a16="http://schemas.microsoft.com/office/drawing/2014/main" id="{91D39641-062A-4B0E-AC3E-C5EDBD71FECB}"/>
              </a:ext>
            </a:extLst>
          </p:cNvPr>
          <p:cNvSpPr>
            <a:spLocks noChangeArrowheads="1"/>
          </p:cNvSpPr>
          <p:nvPr/>
        </p:nvSpPr>
        <p:spPr bwMode="auto">
          <a:xfrm>
            <a:off x="3173926" y="44727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AR"/>
          </a:p>
        </p:txBody>
      </p:sp>
      <p:pic>
        <p:nvPicPr>
          <p:cNvPr id="19" name="Imagen 18">
            <a:extLst>
              <a:ext uri="{FF2B5EF4-FFF2-40B4-BE49-F238E27FC236}">
                <a16:creationId xmlns:a16="http://schemas.microsoft.com/office/drawing/2014/main" id="{63F3E2E9-D7A3-4AA6-ADC6-B5537587599B}"/>
              </a:ext>
            </a:extLst>
          </p:cNvPr>
          <p:cNvPicPr>
            <a:picLocks noChangeAspect="1"/>
          </p:cNvPicPr>
          <p:nvPr/>
        </p:nvPicPr>
        <p:blipFill rotWithShape="1">
          <a:blip r:embed="rId5"/>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4067347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B5755DA-1A33-4B83-A6BF-02DAA734ABC8}"/>
              </a:ext>
            </a:extLst>
          </p:cNvPr>
          <p:cNvSpPr>
            <a:spLocks noGrp="1"/>
          </p:cNvSpPr>
          <p:nvPr>
            <p:ph type="title"/>
          </p:nvPr>
        </p:nvSpPr>
        <p:spPr/>
        <p:txBody>
          <a:bodyPr/>
          <a:lstStyle/>
          <a:p>
            <a:r>
              <a:rPr lang="es-ES" dirty="0"/>
              <a:t>CINEMÁTICA DIRECTA</a:t>
            </a:r>
            <a:endParaRPr lang="es-AR" dirty="0"/>
          </a:p>
        </p:txBody>
      </p:sp>
      <mc:AlternateContent xmlns:mc="http://schemas.openxmlformats.org/markup-compatibility/2006" xmlns:a14="http://schemas.microsoft.com/office/drawing/2010/main">
        <mc:Choice Requires="a14">
          <p:sp>
            <p:nvSpPr>
              <p:cNvPr id="4" name="Marcador de contenido 3">
                <a:extLst>
                  <a:ext uri="{FF2B5EF4-FFF2-40B4-BE49-F238E27FC236}">
                    <a16:creationId xmlns:a16="http://schemas.microsoft.com/office/drawing/2014/main" id="{B8A21EE6-47C5-4797-AC69-BDA131EF0854}"/>
                  </a:ext>
                </a:extLst>
              </p:cNvPr>
              <p:cNvSpPr>
                <a:spLocks noGrp="1"/>
              </p:cNvSpPr>
              <p:nvPr>
                <p:ph idx="1"/>
              </p:nvPr>
            </p:nvSpPr>
            <p:spPr>
              <a:xfrm>
                <a:off x="-627533" y="1278630"/>
                <a:ext cx="7302551" cy="370998"/>
              </a:xfrm>
            </p:spPr>
            <p:txBody>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ES" i="1">
                              <a:latin typeface="Cambria Math" panose="02040503050406030204" pitchFamily="18" charset="0"/>
                            </a:rPr>
                            <m:t> </m:t>
                          </m:r>
                        </m:sub>
                        <m:sup>
                          <m:r>
                            <a:rPr lang="es-ES" i="1">
                              <a:latin typeface="Cambria Math" panose="02040503050406030204" pitchFamily="18" charset="0"/>
                            </a:rPr>
                            <m:t>𝑖</m:t>
                          </m:r>
                          <m:r>
                            <a:rPr lang="es-ES" i="1">
                              <a:latin typeface="Cambria Math" panose="02040503050406030204" pitchFamily="18" charset="0"/>
                            </a:rPr>
                            <m:t>−1</m:t>
                          </m:r>
                        </m:sup>
                        <m:e>
                          <m:sSub>
                            <m:sSubPr>
                              <m:ctrlPr>
                                <a:rPr lang="es-AR"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𝑖</m:t>
                              </m:r>
                            </m:sub>
                          </m:sSub>
                        </m:e>
                      </m:sPre>
                      <m:r>
                        <a:rPr lang="es-ES" i="1">
                          <a:latin typeface="Cambria Math" panose="02040503050406030204" pitchFamily="18" charset="0"/>
                        </a:rPr>
                        <m:t>=</m:t>
                      </m:r>
                      <m:r>
                        <a:rPr lang="es-ES" i="1">
                          <a:latin typeface="Cambria Math" panose="02040503050406030204" pitchFamily="18" charset="0"/>
                        </a:rPr>
                        <m:t>𝑅𝑜𝑡</m:t>
                      </m:r>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ES" i="1">
                                  <a:latin typeface="Cambria Math" panose="02040503050406030204" pitchFamily="18" charset="0"/>
                                </a:rPr>
                                <m:t>𝑧</m:t>
                              </m:r>
                            </m:e>
                            <m:sub>
                              <m:r>
                                <a:rPr lang="es-ES" i="1">
                                  <a:latin typeface="Cambria Math" panose="02040503050406030204" pitchFamily="18" charset="0"/>
                                </a:rPr>
                                <m:t>𝑖</m:t>
                              </m:r>
                              <m:r>
                                <a:rPr lang="es-ES" i="1">
                                  <a:latin typeface="Cambria Math" panose="02040503050406030204" pitchFamily="18" charset="0"/>
                                </a:rPr>
                                <m:t>−1</m:t>
                              </m:r>
                            </m:sub>
                          </m:sSub>
                          <m:r>
                            <a:rPr lang="es-ES"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 </m:t>
                              </m:r>
                              <m:r>
                                <m:rPr>
                                  <m:sty m:val="p"/>
                                </m:rPr>
                                <a:rPr lang="es-AR">
                                  <a:latin typeface="Cambria Math" panose="02040503050406030204" pitchFamily="18" charset="0"/>
                                </a:rPr>
                                <m:t>θ</m:t>
                              </m:r>
                            </m:e>
                            <m:sub>
                              <m:r>
                                <a:rPr lang="es-AR" i="1">
                                  <a:latin typeface="Cambria Math" panose="02040503050406030204" pitchFamily="18" charset="0"/>
                                </a:rPr>
                                <m:t>𝑖</m:t>
                              </m:r>
                            </m:sub>
                          </m:sSub>
                        </m:e>
                      </m:d>
                      <m:r>
                        <a:rPr lang="es-AR" i="1">
                          <a:latin typeface="Cambria Math" panose="02040503050406030204" pitchFamily="18" charset="0"/>
                        </a:rPr>
                        <m:t>∙</m:t>
                      </m:r>
                      <m:r>
                        <a:rPr lang="es-ES" i="1">
                          <a:latin typeface="Cambria Math" panose="02040503050406030204" pitchFamily="18" charset="0"/>
                        </a:rPr>
                        <m:t>𝑇𝑟𝑎𝑠</m:t>
                      </m:r>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ES" i="1">
                                  <a:latin typeface="Cambria Math" panose="02040503050406030204" pitchFamily="18" charset="0"/>
                                </a:rPr>
                                <m:t>𝑧</m:t>
                              </m:r>
                            </m:e>
                            <m:sub>
                              <m:r>
                                <a:rPr lang="es-ES" i="1">
                                  <a:latin typeface="Cambria Math" panose="02040503050406030204" pitchFamily="18" charset="0"/>
                                </a:rPr>
                                <m:t>𝑖</m:t>
                              </m:r>
                              <m:r>
                                <a:rPr lang="es-ES" i="1">
                                  <a:latin typeface="Cambria Math" panose="02040503050406030204" pitchFamily="18" charset="0"/>
                                </a:rPr>
                                <m:t>−1</m:t>
                              </m:r>
                            </m:sub>
                          </m:sSub>
                          <m:r>
                            <a:rPr lang="es-ES"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 </m:t>
                              </m:r>
                              <m:r>
                                <m:rPr>
                                  <m:sty m:val="p"/>
                                </m:rPr>
                                <a:rPr lang="es-AR">
                                  <a:latin typeface="Cambria Math" panose="02040503050406030204" pitchFamily="18" charset="0"/>
                                </a:rPr>
                                <m:t>d</m:t>
                              </m:r>
                            </m:e>
                            <m:sub>
                              <m:r>
                                <a:rPr lang="es-AR" i="1">
                                  <a:latin typeface="Cambria Math" panose="02040503050406030204" pitchFamily="18" charset="0"/>
                                </a:rPr>
                                <m:t>𝑖</m:t>
                              </m:r>
                            </m:sub>
                          </m:sSub>
                        </m:e>
                      </m:d>
                      <m:r>
                        <a:rPr lang="es-AR" i="1">
                          <a:latin typeface="Cambria Math" panose="02040503050406030204" pitchFamily="18" charset="0"/>
                        </a:rPr>
                        <m:t>∙ </m:t>
                      </m:r>
                      <m:r>
                        <a:rPr lang="es-ES" i="1">
                          <a:latin typeface="Cambria Math" panose="02040503050406030204" pitchFamily="18" charset="0"/>
                        </a:rPr>
                        <m:t>𝑅𝑜𝑡</m:t>
                      </m:r>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 </m:t>
                              </m:r>
                              <m:r>
                                <m:rPr>
                                  <m:sty m:val="p"/>
                                </m:rPr>
                                <a:rPr lang="es-AR">
                                  <a:latin typeface="Cambria Math" panose="02040503050406030204" pitchFamily="18" charset="0"/>
                                </a:rPr>
                                <m:t>a</m:t>
                              </m:r>
                            </m:e>
                            <m:sub>
                              <m:r>
                                <a:rPr lang="es-AR" i="1">
                                  <a:latin typeface="Cambria Math" panose="02040503050406030204" pitchFamily="18" charset="0"/>
                                </a:rPr>
                                <m:t>𝑖</m:t>
                              </m:r>
                            </m:sub>
                          </m:sSub>
                        </m:e>
                      </m:d>
                      <m:r>
                        <a:rPr lang="es-AR" i="1">
                          <a:latin typeface="Cambria Math" panose="02040503050406030204" pitchFamily="18" charset="0"/>
                        </a:rPr>
                        <m:t>∙</m:t>
                      </m:r>
                      <m:r>
                        <a:rPr lang="es-ES" i="1">
                          <a:latin typeface="Cambria Math" panose="02040503050406030204" pitchFamily="18" charset="0"/>
                        </a:rPr>
                        <m:t>𝑇𝑟𝑎𝑠</m:t>
                      </m:r>
                      <m:d>
                        <m:dPr>
                          <m:ctrlPr>
                            <a:rPr lang="es-AR" i="1">
                              <a:latin typeface="Cambria Math" panose="02040503050406030204" pitchFamily="18" charset="0"/>
                            </a:rPr>
                          </m:ctrlPr>
                        </m:dPr>
                        <m:e>
                          <m:sSub>
                            <m:sSubPr>
                              <m:ctrlPr>
                                <a:rPr lang="es-AR"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m:t>
                              </m:r>
                            </m:sub>
                          </m:sSub>
                          <m:r>
                            <a:rPr lang="es-ES" i="1">
                              <a:latin typeface="Cambria Math" panose="02040503050406030204" pitchFamily="18" charset="0"/>
                            </a:rPr>
                            <m:t>,</m:t>
                          </m:r>
                          <m:sSub>
                            <m:sSubPr>
                              <m:ctrlPr>
                                <a:rPr lang="es-AR" i="1">
                                  <a:latin typeface="Cambria Math" panose="02040503050406030204" pitchFamily="18" charset="0"/>
                                </a:rPr>
                              </m:ctrlPr>
                            </m:sSubPr>
                            <m:e>
                              <m:r>
                                <a:rPr lang="es-AR" i="1">
                                  <a:latin typeface="Cambria Math" panose="02040503050406030204" pitchFamily="18" charset="0"/>
                                </a:rPr>
                                <m:t> </m:t>
                              </m:r>
                              <m:r>
                                <m:rPr>
                                  <m:sty m:val="p"/>
                                </m:rPr>
                                <a:rPr lang="es-AR">
                                  <a:latin typeface="Cambria Math" panose="02040503050406030204" pitchFamily="18" charset="0"/>
                                </a:rPr>
                                <m:t>α</m:t>
                              </m:r>
                            </m:e>
                            <m:sub>
                              <m:r>
                                <a:rPr lang="es-AR" i="1">
                                  <a:latin typeface="Cambria Math" panose="02040503050406030204" pitchFamily="18" charset="0"/>
                                </a:rPr>
                                <m:t>𝑖</m:t>
                              </m:r>
                            </m:sub>
                          </m:sSub>
                        </m:e>
                      </m:d>
                      <m:r>
                        <a:rPr lang="es-AR" i="1">
                          <a:latin typeface="Cambria Math" panose="02040503050406030204" pitchFamily="18" charset="0"/>
                        </a:rPr>
                        <m:t> </m:t>
                      </m:r>
                    </m:oMath>
                  </m:oMathPara>
                </a14:m>
                <a:endParaRPr lang="es-AR" dirty="0"/>
              </a:p>
            </p:txBody>
          </p:sp>
        </mc:Choice>
        <mc:Fallback xmlns="">
          <p:sp>
            <p:nvSpPr>
              <p:cNvPr id="4" name="Marcador de contenido 3">
                <a:extLst>
                  <a:ext uri="{FF2B5EF4-FFF2-40B4-BE49-F238E27FC236}">
                    <a16:creationId xmlns:a16="http://schemas.microsoft.com/office/drawing/2014/main" id="{B8A21EE6-47C5-4797-AC69-BDA131EF0854}"/>
                  </a:ext>
                </a:extLst>
              </p:cNvPr>
              <p:cNvSpPr>
                <a:spLocks noGrp="1" noRot="1" noChangeAspect="1" noMove="1" noResize="1" noEditPoints="1" noAdjustHandles="1" noChangeArrowheads="1" noChangeShapeType="1" noTextEdit="1"/>
              </p:cNvSpPr>
              <p:nvPr>
                <p:ph idx="1"/>
              </p:nvPr>
            </p:nvSpPr>
            <p:spPr>
              <a:xfrm>
                <a:off x="-627533" y="1278630"/>
                <a:ext cx="7302551" cy="370998"/>
              </a:xfrm>
              <a:blipFill>
                <a:blip r:embed="rId2"/>
                <a:stretch>
                  <a:fillRect t="-8197"/>
                </a:stretch>
              </a:blipFill>
            </p:spPr>
            <p:txBody>
              <a:bodyPr/>
              <a:lstStyle/>
              <a:p>
                <a:r>
                  <a:rPr lang="es-AR">
                    <a:noFill/>
                  </a:rPr>
                  <a:t> </a:t>
                </a:r>
              </a:p>
            </p:txBody>
          </p:sp>
        </mc:Fallback>
      </mc:AlternateContent>
      <p:sp>
        <p:nvSpPr>
          <p:cNvPr id="5" name="Marcador de número de diapositiva 4">
            <a:extLst>
              <a:ext uri="{FF2B5EF4-FFF2-40B4-BE49-F238E27FC236}">
                <a16:creationId xmlns:a16="http://schemas.microsoft.com/office/drawing/2014/main" id="{76427CA3-B56A-400B-BFFB-D848007495F0}"/>
              </a:ext>
            </a:extLst>
          </p:cNvPr>
          <p:cNvSpPr>
            <a:spLocks noGrp="1"/>
          </p:cNvSpPr>
          <p:nvPr>
            <p:ph type="sldNum" sz="quarter" idx="12"/>
          </p:nvPr>
        </p:nvSpPr>
        <p:spPr/>
        <p:txBody>
          <a:bodyPr/>
          <a:lstStyle/>
          <a:p>
            <a:pPr rtl="0"/>
            <a:fld id="{9EC71654-96A5-4280-94F3-931C61A9F92C}" type="slidenum">
              <a:rPr lang="es-ES" noProof="0" smtClean="0"/>
              <a:pPr rtl="0"/>
              <a:t>9</a:t>
            </a:fld>
            <a:endParaRPr lang="es-ES" noProof="0" dirty="0"/>
          </a:p>
        </p:txBody>
      </p:sp>
      <p:pic>
        <p:nvPicPr>
          <p:cNvPr id="26" name="Marcador de contenido 25">
            <a:extLst>
              <a:ext uri="{FF2B5EF4-FFF2-40B4-BE49-F238E27FC236}">
                <a16:creationId xmlns:a16="http://schemas.microsoft.com/office/drawing/2014/main" id="{70EDFA00-9081-4AE3-BFFE-79328B78CD3C}"/>
              </a:ext>
            </a:extLst>
          </p:cNvPr>
          <p:cNvPicPr>
            <a:picLocks noGrp="1" noChangeAspect="1"/>
          </p:cNvPicPr>
          <p:nvPr>
            <p:ph idx="14"/>
          </p:nvPr>
        </p:nvPicPr>
        <p:blipFill>
          <a:blip r:embed="rId3"/>
          <a:stretch>
            <a:fillRect/>
          </a:stretch>
        </p:blipFill>
        <p:spPr>
          <a:xfrm>
            <a:off x="3848971" y="1599517"/>
            <a:ext cx="8343029" cy="4423661"/>
          </a:xfrm>
        </p:spPr>
      </p:pic>
      <p:pic>
        <p:nvPicPr>
          <p:cNvPr id="27" name="Marcador de posición de imagen 84" descr="Engranaje simple">
            <a:extLst>
              <a:ext uri="{FF2B5EF4-FFF2-40B4-BE49-F238E27FC236}">
                <a16:creationId xmlns:a16="http://schemas.microsoft.com/office/drawing/2014/main" id="{5C102B97-57A1-4046-B939-F05A8FAB1A25}"/>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1699893" y="1988373"/>
            <a:ext cx="498621" cy="498621"/>
          </a:xfrm>
        </p:spPr>
      </p:pic>
      <p:sp>
        <p:nvSpPr>
          <p:cNvPr id="29" name="Marcador de contenido 3">
            <a:extLst>
              <a:ext uri="{FF2B5EF4-FFF2-40B4-BE49-F238E27FC236}">
                <a16:creationId xmlns:a16="http://schemas.microsoft.com/office/drawing/2014/main" id="{C4CBDEB2-06AB-40D5-8CD5-EB2FC87CACBB}"/>
              </a:ext>
            </a:extLst>
          </p:cNvPr>
          <p:cNvSpPr txBox="1">
            <a:spLocks/>
          </p:cNvSpPr>
          <p:nvPr/>
        </p:nvSpPr>
        <p:spPr>
          <a:xfrm>
            <a:off x="107395" y="4338147"/>
            <a:ext cx="3741576" cy="920336"/>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AR" dirty="0"/>
          </a:p>
        </p:txBody>
      </p:sp>
      <mc:AlternateContent xmlns:mc="http://schemas.openxmlformats.org/markup-compatibility/2006" xmlns:a14="http://schemas.microsoft.com/office/drawing/2010/main">
        <mc:Choice Requires="a14">
          <p:sp>
            <p:nvSpPr>
              <p:cNvPr id="30" name="Rectángulo 29">
                <a:extLst>
                  <a:ext uri="{FF2B5EF4-FFF2-40B4-BE49-F238E27FC236}">
                    <a16:creationId xmlns:a16="http://schemas.microsoft.com/office/drawing/2014/main" id="{74477ACB-0E83-46A7-AB3D-AB78541AFAB9}"/>
                  </a:ext>
                </a:extLst>
              </p:cNvPr>
              <p:cNvSpPr/>
              <p:nvPr/>
            </p:nvSpPr>
            <p:spPr>
              <a:xfrm>
                <a:off x="591716" y="2833444"/>
                <a:ext cx="27149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4</m:t>
                              </m:r>
                            </m:sub>
                          </m:sSub>
                        </m:e>
                      </m:sPre>
                      <m:r>
                        <a:rPr lang="es-AR" i="0">
                          <a:latin typeface="Cambria Math" panose="02040503050406030204" pitchFamily="18" charset="0"/>
                        </a:rPr>
                        <m:t>= </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0</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1</m:t>
                              </m:r>
                            </m:sub>
                          </m:sSub>
                        </m:e>
                      </m:sPre>
                      <m:r>
                        <a:rPr lang="es-AR" i="0">
                          <a:latin typeface="Cambria Math" panose="02040503050406030204" pitchFamily="18" charset="0"/>
                        </a:rPr>
                        <m:t>∙</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1</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2</m:t>
                              </m:r>
                            </m:sub>
                          </m:sSub>
                        </m:e>
                      </m:sPre>
                      <m:r>
                        <a:rPr lang="es-AR" i="0">
                          <a:latin typeface="Cambria Math" panose="02040503050406030204" pitchFamily="18" charset="0"/>
                        </a:rPr>
                        <m:t>∙</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2</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3</m:t>
                              </m:r>
                            </m:sub>
                          </m:sSub>
                        </m:e>
                      </m:sPre>
                      <m:r>
                        <a:rPr lang="es-AR" i="0">
                          <a:latin typeface="Cambria Math" panose="02040503050406030204" pitchFamily="18" charset="0"/>
                        </a:rPr>
                        <m:t>∙</m:t>
                      </m:r>
                      <m:sPre>
                        <m:sPrePr>
                          <m:ctrlPr>
                            <a:rPr lang="es-AR" i="1">
                              <a:latin typeface="Cambria Math" panose="02040503050406030204" pitchFamily="18" charset="0"/>
                            </a:rPr>
                          </m:ctrlPr>
                        </m:sPrePr>
                        <m:sub>
                          <m:r>
                            <a:rPr lang="es-AR" i="0">
                              <a:latin typeface="Cambria Math" panose="02040503050406030204" pitchFamily="18" charset="0"/>
                            </a:rPr>
                            <m:t> </m:t>
                          </m:r>
                        </m:sub>
                        <m:sup>
                          <m:r>
                            <a:rPr lang="es-AR" i="0">
                              <a:latin typeface="Cambria Math" panose="02040503050406030204" pitchFamily="18" charset="0"/>
                            </a:rPr>
                            <m:t>3</m:t>
                          </m:r>
                        </m:sup>
                        <m:e>
                          <m:sSub>
                            <m:sSubPr>
                              <m:ctrlPr>
                                <a:rPr lang="es-AR" i="1">
                                  <a:latin typeface="Cambria Math" panose="02040503050406030204" pitchFamily="18" charset="0"/>
                                </a:rPr>
                              </m:ctrlPr>
                            </m:sSubPr>
                            <m:e>
                              <m:r>
                                <a:rPr lang="es-AR" i="1">
                                  <a:latin typeface="Cambria Math" panose="02040503050406030204" pitchFamily="18" charset="0"/>
                                </a:rPr>
                                <m:t>𝑇</m:t>
                              </m:r>
                            </m:e>
                            <m:sub>
                              <m:r>
                                <a:rPr lang="es-AR" i="0">
                                  <a:latin typeface="Cambria Math" panose="02040503050406030204" pitchFamily="18" charset="0"/>
                                </a:rPr>
                                <m:t>4</m:t>
                              </m:r>
                            </m:sub>
                          </m:sSub>
                        </m:e>
                      </m:sPre>
                    </m:oMath>
                  </m:oMathPara>
                </a14:m>
                <a:endParaRPr lang="es-AR" dirty="0"/>
              </a:p>
            </p:txBody>
          </p:sp>
        </mc:Choice>
        <mc:Fallback xmlns="">
          <p:sp>
            <p:nvSpPr>
              <p:cNvPr id="30" name="Rectángulo 29">
                <a:extLst>
                  <a:ext uri="{FF2B5EF4-FFF2-40B4-BE49-F238E27FC236}">
                    <a16:creationId xmlns:a16="http://schemas.microsoft.com/office/drawing/2014/main" id="{74477ACB-0E83-46A7-AB3D-AB78541AFAB9}"/>
                  </a:ext>
                </a:extLst>
              </p:cNvPr>
              <p:cNvSpPr>
                <a:spLocks noRot="1" noChangeAspect="1" noMove="1" noResize="1" noEditPoints="1" noAdjustHandles="1" noChangeArrowheads="1" noChangeShapeType="1" noTextEdit="1"/>
              </p:cNvSpPr>
              <p:nvPr/>
            </p:nvSpPr>
            <p:spPr>
              <a:xfrm>
                <a:off x="591716" y="2833444"/>
                <a:ext cx="2714974" cy="369332"/>
              </a:xfrm>
              <a:prstGeom prst="rect">
                <a:avLst/>
              </a:prstGeom>
              <a:blipFill>
                <a:blip r:embed="rId6"/>
                <a:stretch>
                  <a:fillRect/>
                </a:stretch>
              </a:blipFill>
            </p:spPr>
            <p:txBody>
              <a:bodyPr/>
              <a:lstStyle/>
              <a:p>
                <a:r>
                  <a:rPr lang="es-AR">
                    <a:noFill/>
                  </a:rPr>
                  <a:t> </a:t>
                </a:r>
              </a:p>
            </p:txBody>
          </p:sp>
        </mc:Fallback>
      </mc:AlternateContent>
      <p:pic>
        <p:nvPicPr>
          <p:cNvPr id="32" name="Imagen 31">
            <a:extLst>
              <a:ext uri="{FF2B5EF4-FFF2-40B4-BE49-F238E27FC236}">
                <a16:creationId xmlns:a16="http://schemas.microsoft.com/office/drawing/2014/main" id="{553E958E-8D59-4CE1-A2A2-0C59C80FBB1A}"/>
              </a:ext>
            </a:extLst>
          </p:cNvPr>
          <p:cNvPicPr>
            <a:picLocks noChangeAspect="1"/>
          </p:cNvPicPr>
          <p:nvPr/>
        </p:nvPicPr>
        <p:blipFill rotWithShape="1">
          <a:blip r:embed="rId7"/>
          <a:srcRect r="43056"/>
          <a:stretch/>
        </p:blipFill>
        <p:spPr>
          <a:xfrm>
            <a:off x="0" y="3370196"/>
            <a:ext cx="3667656" cy="1199963"/>
          </a:xfrm>
          <a:prstGeom prst="rect">
            <a:avLst/>
          </a:prstGeom>
        </p:spPr>
      </p:pic>
      <p:pic>
        <p:nvPicPr>
          <p:cNvPr id="35" name="Imagen 34">
            <a:extLst>
              <a:ext uri="{FF2B5EF4-FFF2-40B4-BE49-F238E27FC236}">
                <a16:creationId xmlns:a16="http://schemas.microsoft.com/office/drawing/2014/main" id="{73335122-EF49-4992-B698-EE26F248DC40}"/>
              </a:ext>
            </a:extLst>
          </p:cNvPr>
          <p:cNvPicPr>
            <a:picLocks noChangeAspect="1"/>
          </p:cNvPicPr>
          <p:nvPr/>
        </p:nvPicPr>
        <p:blipFill rotWithShape="1">
          <a:blip r:embed="rId7"/>
          <a:srcRect l="57490" t="11267" r="59"/>
          <a:stretch/>
        </p:blipFill>
        <p:spPr>
          <a:xfrm>
            <a:off x="707864" y="4570159"/>
            <a:ext cx="2959792" cy="1152616"/>
          </a:xfrm>
          <a:prstGeom prst="rect">
            <a:avLst/>
          </a:prstGeom>
        </p:spPr>
      </p:pic>
      <p:pic>
        <p:nvPicPr>
          <p:cNvPr id="36" name="Imagen 35">
            <a:extLst>
              <a:ext uri="{FF2B5EF4-FFF2-40B4-BE49-F238E27FC236}">
                <a16:creationId xmlns:a16="http://schemas.microsoft.com/office/drawing/2014/main" id="{C501CE49-4816-47A3-81E9-0AE6505FB516}"/>
              </a:ext>
            </a:extLst>
          </p:cNvPr>
          <p:cNvPicPr>
            <a:picLocks noChangeAspect="1"/>
          </p:cNvPicPr>
          <p:nvPr/>
        </p:nvPicPr>
        <p:blipFill rotWithShape="1">
          <a:blip r:embed="rId8"/>
          <a:srcRect l="53559" t="27177" r="42903" b="65505"/>
          <a:stretch/>
        </p:blipFill>
        <p:spPr>
          <a:xfrm>
            <a:off x="322300" y="6243747"/>
            <a:ext cx="1826035" cy="480367"/>
          </a:xfrm>
          <a:prstGeom prst="rect">
            <a:avLst/>
          </a:prstGeom>
        </p:spPr>
      </p:pic>
    </p:spTree>
    <p:extLst>
      <p:ext uri="{BB962C8B-B14F-4D97-AF65-F5344CB8AC3E}">
        <p14:creationId xmlns:p14="http://schemas.microsoft.com/office/powerpoint/2010/main" val="4278118146"/>
      </p:ext>
    </p:extLst>
  </p:cSld>
  <p:clrMapOvr>
    <a:masterClrMapping/>
  </p:clrMapOvr>
</p:sld>
</file>

<file path=ppt/theme/theme1.xml><?xml version="1.0" encoding="utf-8"?>
<a:theme xmlns:a="http://schemas.openxmlformats.org/drawingml/2006/main" name="Tema d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51_TF34076243" id="{EB188560-FF41-4624-93D5-FDD7E127A2DE}" vid="{F767023B-66A9-4F93-B759-29D4C16B6A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C31332-3081-4BD9-AD6F-078B4521F357}">
  <ds:schemaRefs>
    <ds:schemaRef ds:uri="http://schemas.microsoft.com/sharepoint/v3/contenttype/forms"/>
  </ds:schemaRefs>
</ds:datastoreItem>
</file>

<file path=customXml/itemProps3.xml><?xml version="1.0" encoding="utf-8"?>
<ds:datastoreItem xmlns:ds="http://schemas.openxmlformats.org/officeDocument/2006/customXml" ds:itemID="{2519797F-2510-4681-A59B-FCD8F3733FE0}">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purl.org/dc/terms/"/>
    <ds:schemaRef ds:uri="71af3243-3dd4-4a8d-8c0d-dd76da1f02a5"/>
    <ds:schemaRef ds:uri="16c05727-aa75-4e4a-9b5f-8a80a1165891"/>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Presentación de esferas azules</Template>
  <TotalTime>0</TotalTime>
  <Words>1818</Words>
  <Application>Microsoft Office PowerPoint</Application>
  <PresentationFormat>Panorámica</PresentationFormat>
  <Paragraphs>234</Paragraphs>
  <Slides>32</Slides>
  <Notes>11</Notes>
  <HiddenSlides>0</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Cambria Math</vt:lpstr>
      <vt:lpstr>Corbel</vt:lpstr>
      <vt:lpstr>Courier New</vt:lpstr>
      <vt:lpstr>Tema de Office</vt:lpstr>
      <vt:lpstr>Trabajo final robótica i</vt:lpstr>
      <vt:lpstr>Aplicación: pick and place arm</vt:lpstr>
      <vt:lpstr> aplicación </vt:lpstr>
      <vt:lpstr>PRESENTACIÓN TECNICA</vt:lpstr>
      <vt:lpstr>Espacio de trabajo</vt:lpstr>
      <vt:lpstr>PLANO ACOTADO</vt:lpstr>
      <vt:lpstr>PRESENTACIÓN TECNICA</vt:lpstr>
      <vt:lpstr>PARÁMETROS DENAVIT – HARTENBERG </vt:lpstr>
      <vt:lpstr>CINEMÁTICA DIRECTA</vt:lpstr>
      <vt:lpstr>Validación cinemática directa</vt:lpstr>
      <vt:lpstr>Validación cinemática directa</vt:lpstr>
      <vt:lpstr>CINEMÁTICA INVERSA</vt:lpstr>
      <vt:lpstr>CINEMÁTICA INVERSA</vt:lpstr>
      <vt:lpstr>Validación cinemática inversa</vt:lpstr>
      <vt:lpstr>Validación cinemática inversa</vt:lpstr>
      <vt:lpstr>RELACIÓN DE VELOCIDADES </vt:lpstr>
      <vt:lpstr>Presentación de PowerPoint</vt:lpstr>
      <vt:lpstr>Validación jacobiano</vt:lpstr>
      <vt:lpstr>Validación jacobiano</vt:lpstr>
      <vt:lpstr>PLANIFICACIÓN DE TRAYECTORIA</vt:lpstr>
      <vt:lpstr>PLANIFICACIÓN DE TRAYECTORIA</vt:lpstr>
      <vt:lpstr>PLANIFICACIÓN DE TRAYECTORIA</vt:lpstr>
      <vt:lpstr>PLANIFICACIÓN DE TRAYECTORIA</vt:lpstr>
      <vt:lpstr>PLANIFICACIÓN DE TRAYECTORIA </vt:lpstr>
      <vt:lpstr>PLANIFICACIÓN DE TRAYECTORIA</vt:lpstr>
      <vt:lpstr>Presentación de PowerPoint</vt:lpstr>
      <vt:lpstr>aporte</vt:lpstr>
      <vt:lpstr>Presentación de PowerPoint</vt:lpstr>
      <vt:lpstr>actuadores</vt:lpstr>
      <vt:lpstr>sensores</vt:lpstr>
      <vt:lpstr>conclusión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2019-11-14T14:15:12Z</dcterms:created>
  <dcterms:modified xsi:type="dcterms:W3CDTF">2019-11-15T19:33:05Z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